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EF349-E0FC-8A56-FCED-D94B3889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3A3A85A-C9F0-D832-01B7-6876288C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1528-3047-4C73-BEF4-A726DD62A592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23853B-B420-4A8D-E183-242A07B1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31B329-71D0-D7C7-97E6-3F74CF78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56F-EA9C-4FBA-A369-0F188406F6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36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0A382-C151-2718-9514-C64D0BD2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8FB6-29A6-B8E8-9B58-5A82FC64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7BF03-EC32-54E9-73A3-87C8A60DC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1528-3047-4C73-BEF4-A726DD62A592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6C2FBA-E54C-AEB1-09CF-B6E2E56C8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39F865-4C28-A851-E84E-E11BDEA1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F56F-EA9C-4FBA-A369-0F188406F6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0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D428444-66E0-4273-6402-7D797D57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GREEN TRANSFORMATION </a:t>
            </a:r>
            <a:r>
              <a:rPr lang="en-GB" sz="2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Opportunities and obstacles for growth in </a:t>
            </a:r>
            <a:br>
              <a:rPr lang="en-GB" sz="2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Northern part of the Nordic region</a:t>
            </a:r>
            <a:endParaRPr lang="en-GB" sz="24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C4AAA9-294A-2685-553D-F67E62F6B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9B7EE79-3CB5-6E01-991F-D45450A7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0000"/>
                </a:solidFill>
                <a:latin typeface="+mn-lt"/>
              </a:rPr>
              <a:t>NORTH SWEDEN: POPULATION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F0081A-E921-2177-BD6A-985C205F1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11DF1F3-14E3-1A9A-48F7-0C78231E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+mn-lt"/>
              </a:rPr>
              <a:t>NORTHERN SWEDEN AND STOCKHOLM COUNTY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BC0838-D201-E75A-3FD4-AD7F27325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82398CD-7139-8EBB-99B8-D9B18401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b="1">
                <a:solidFill>
                  <a:srgbClr val="FF0000"/>
                </a:solidFill>
                <a:latin typeface="+mn-lt"/>
              </a:rPr>
              <a:t>HISTORIC EXPERIENCE: THE CURSE OF RESOURCES</a:t>
            </a:r>
            <a:endParaRPr lang="en-GB" sz="36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DFCC95-B02E-BCF6-A6E6-4A41A36E9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2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F6A612A-ADE4-D71F-EC2C-59911DA5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>
                <a:solidFill>
                  <a:srgbClr val="FF0000"/>
                </a:solidFill>
                <a:latin typeface="+mn-lt"/>
              </a:rPr>
              <a:t>AVOIDING THE CURSE:</a:t>
            </a:r>
            <a:br>
              <a:rPr lang="sv-SE" sz="6000" b="1">
                <a:solidFill>
                  <a:srgbClr val="FF0000"/>
                </a:solidFill>
                <a:latin typeface="+mn-lt"/>
              </a:rPr>
            </a:br>
            <a:r>
              <a:rPr lang="sv-SE" b="1">
                <a:solidFill>
                  <a:srgbClr val="FF0000"/>
                </a:solidFill>
                <a:latin typeface="+mn-lt"/>
              </a:rPr>
              <a:t>THE TRANSFORMATION OF A REGION FROM A RESOURCE DEPENDENT TO AN URBAN, HUMAN CAPITAL DEPENDENT REGION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309E20-FC1B-5A95-5A28-A19EECD87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17835F5-3112-F0E0-CBE3-7EA3A881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+mn-lt"/>
              </a:rPr>
              <a:t>The World Bank Millennium Capital Assessment: </a:t>
            </a:r>
            <a:r>
              <a:rPr lang="en-GB">
                <a:solidFill>
                  <a:srgbClr val="FF0000"/>
                </a:solidFill>
                <a:latin typeface="+mn-lt"/>
              </a:rPr>
              <a:t>Sweden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2AC364-A39B-0C59-F81B-5B4F2CB89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6E544EB-69C5-8235-08FC-1DC6653D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>
                <a:solidFill>
                  <a:srgbClr val="FF0000"/>
                </a:solidFill>
                <a:latin typeface="+mn-lt"/>
              </a:rPr>
              <a:t>SHARE OF NATURAL CAPITAL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D28110-7191-55BF-68A5-CB6A086A2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B352DD6-BB41-D14C-BD40-FC8EE200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Norrlands städer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E469C4-97D9-88BB-254C-AE64EC81B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801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DC046C8-580E-7BB7-2DF7-00B419BD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1">
                <a:solidFill>
                  <a:srgbClr val="FF0000"/>
                </a:solidFill>
                <a:latin typeface="+mn-lt"/>
              </a:rPr>
              <a:t>THE IMPACT OF GROWING CITIES – UMEÅ AND THE VÄSTERBOTTEN COUNTY</a:t>
            </a:r>
            <a:endParaRPr lang="en-GB" sz="32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80FC3F-8D1E-E023-608E-8E8EAEEF7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3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E9149A1-5DDF-7970-4A11-AE950010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chemeClr val="accent1"/>
                </a:solidFill>
              </a:rPr>
              <a:t> </a:t>
            </a:r>
            <a:r>
              <a:rPr lang="sv-SE" b="1">
                <a:solidFill>
                  <a:schemeClr val="accent1"/>
                </a:solidFill>
                <a:latin typeface="+mn-lt"/>
              </a:rPr>
              <a:t>NEW COUNTRY SIDE VILLAGES</a:t>
            </a:r>
            <a:br>
              <a:rPr lang="sv-SE" b="1">
                <a:solidFill>
                  <a:schemeClr val="accent1"/>
                </a:solidFill>
                <a:latin typeface="+mn-lt"/>
              </a:rPr>
            </a:br>
            <a:r>
              <a:rPr lang="sv-SE" b="1">
                <a:solidFill>
                  <a:schemeClr val="accent1"/>
                </a:solidFill>
                <a:latin typeface="+mn-lt"/>
              </a:rPr>
              <a:t> ARE ”BORN”</a:t>
            </a:r>
            <a:br>
              <a:rPr lang="sv-SE" b="1">
                <a:solidFill>
                  <a:schemeClr val="accent1"/>
                </a:solidFill>
                <a:latin typeface="+mn-lt"/>
              </a:rPr>
            </a:br>
            <a:r>
              <a:rPr lang="sv-SE" b="1">
                <a:solidFill>
                  <a:schemeClr val="accent1"/>
                </a:solidFill>
                <a:latin typeface="+mn-lt"/>
              </a:rPr>
              <a:t> WHERE CITIES</a:t>
            </a:r>
            <a:br>
              <a:rPr lang="sv-SE" b="1">
                <a:solidFill>
                  <a:schemeClr val="accent1"/>
                </a:solidFill>
                <a:latin typeface="+mn-lt"/>
              </a:rPr>
            </a:br>
            <a:r>
              <a:rPr lang="sv-SE" b="1">
                <a:solidFill>
                  <a:schemeClr val="accent1"/>
                </a:solidFill>
                <a:latin typeface="+mn-lt"/>
              </a:rPr>
              <a:t> ARE DEVELOPED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38B252-6D18-C360-94CB-2C19845BC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0FBBA7C-3062-19F4-FC77-82B2E19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>
                <a:solidFill>
                  <a:srgbClr val="FF0000"/>
                </a:solidFill>
                <a:latin typeface="+mn-lt"/>
              </a:rPr>
              <a:t>PROPERTY VALUE / COST OF CONSTRUCTION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FF7926-A67F-13D4-3F9B-4278D0ECF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A3C5AE0-4CDA-B982-30A1-AB02C390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0000"/>
                </a:solidFill>
                <a:latin typeface="+mn-lt"/>
              </a:rPr>
              <a:t>FOUR PROCESSES OF CHANGE…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FBA6AC-5E95-5112-BCF5-DCE0C35DF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FED3098-C114-480C-B7F4-9E188525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>
                <a:solidFill>
                  <a:srgbClr val="FF0000"/>
                </a:solidFill>
                <a:latin typeface="+mn-lt"/>
              </a:rPr>
              <a:t>SUGGESTIONS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94F9D6-E38E-399A-90D0-2C2F6218B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A149463-39B0-8AF2-CD81-E7670315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50" b="1">
                <a:solidFill>
                  <a:srgbClr val="FF0000"/>
                </a:solidFill>
                <a:latin typeface="+mn-lt"/>
              </a:rPr>
              <a:t>THE THREAT: SMALL CITIES AND…</a:t>
            </a:r>
            <a:br>
              <a:rPr lang="en-GB" sz="4050" b="1">
                <a:solidFill>
                  <a:srgbClr val="FF0000"/>
                </a:solidFill>
                <a:latin typeface="+mn-lt"/>
              </a:rPr>
            </a:br>
            <a:r>
              <a:rPr lang="en-GB" sz="2800" b="1">
                <a:solidFill>
                  <a:srgbClr val="FF0000"/>
                </a:solidFill>
                <a:latin typeface="+mn-lt"/>
              </a:rPr>
              <a:t>FLY-IN FLY-OUT, RAIL-IN RAIL-OUT, SHIP-IN SHIP OUT, DRIVE-IN DRIVE OUT</a:t>
            </a:r>
            <a:endParaRPr lang="en-GB" sz="405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7C7F8B-E5B6-A172-8C17-7B44A2BE8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1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9CF5586-6961-0381-D345-DE791663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0000"/>
                </a:solidFill>
                <a:latin typeface="+mn-lt"/>
              </a:rPr>
              <a:t>NORTH SWEDEN: POPULATION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B57834-5492-178B-EC23-CA3254C45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FFAEFB8-1FAF-F16C-9C47-F65127A4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FF0000"/>
                </a:solidFill>
                <a:latin typeface="+mn-lt"/>
              </a:rPr>
              <a:t>1970: THE FIRST EXIT OF SWEDISH MANUFACTURING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370930-5F3E-6642-A8C5-92B3E1AA7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0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D64379F-7F23-17EF-B9E8-E022242A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>
                <a:solidFill>
                  <a:srgbClr val="FF0000"/>
                </a:solidFill>
                <a:latin typeface="+mn-lt"/>
              </a:rPr>
              <a:t>1990: THE SECOND EXIT - THE COLLAPSE OF SOVJET </a:t>
            </a:r>
            <a:br>
              <a:rPr lang="en-GB" sz="4800" b="1">
                <a:solidFill>
                  <a:srgbClr val="FF0000"/>
                </a:solidFill>
                <a:latin typeface="+mn-lt"/>
              </a:rPr>
            </a:br>
            <a:r>
              <a:rPr lang="en-GB" sz="3100" b="1">
                <a:solidFill>
                  <a:srgbClr val="FF0000"/>
                </a:solidFill>
                <a:latin typeface="+mn-lt"/>
              </a:rPr>
              <a:t>MANUFACTURING MOVES TO EASTERN EUROPE</a:t>
            </a:r>
            <a:br>
              <a:rPr lang="en-GB" sz="3100" b="1">
                <a:solidFill>
                  <a:srgbClr val="FF0000"/>
                </a:solidFill>
                <a:latin typeface="+mn-lt"/>
              </a:rPr>
            </a:br>
            <a:endParaRPr lang="en-GB" sz="4800" b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E6CBB8-AE57-E2DA-403A-BB2FE744F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ABAAB84-6D84-6E05-1E97-33D383E2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F8FC9D-E2A8-FF69-83B6-74ED3D9920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C1B1106-3248-171B-F748-3B26D676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BE0EDE-1EA5-3A43-8A9A-19BAC08BC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13279D5-CBB3-2E2D-F987-9A44F569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1">
                <a:solidFill>
                  <a:srgbClr val="FF0000"/>
                </a:solidFill>
                <a:latin typeface="+mn-lt"/>
              </a:rPr>
              <a:t>SWEDEN: FROM AGRICULTURE VIA</a:t>
            </a:r>
            <a:br>
              <a:rPr lang="sv-SE" sz="3200" b="1">
                <a:solidFill>
                  <a:srgbClr val="FF0000"/>
                </a:solidFill>
                <a:latin typeface="+mn-lt"/>
              </a:rPr>
            </a:br>
            <a:r>
              <a:rPr lang="sv-SE" sz="3200" b="1">
                <a:solidFill>
                  <a:srgbClr val="FF0000"/>
                </a:solidFill>
                <a:latin typeface="+mn-lt"/>
              </a:rPr>
              <a:t> INDUSTRY TO SERVICES AND PEOPLE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9C1449-80D4-DF41-7CDE-0EA925778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E2A90E6-FDA0-F427-ACD7-D678A23E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0000"/>
                </a:solidFill>
                <a:latin typeface="+mn-lt"/>
              </a:rPr>
              <a:t>DEMAND FOR ENERGY, ROBOTS, INFRASTRUCTURE,….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90C7CC-4954-A02D-F393-61E59A391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3A652A6-A5CA-709E-3F53-E6B901A8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>
                <a:solidFill>
                  <a:srgbClr val="FF0000"/>
                </a:solidFill>
                <a:latin typeface="+mn-lt"/>
              </a:rPr>
              <a:t>THE MISSING PROCESS OF CHANGE…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D79602-53B5-65B2-194F-F3A77826E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A54F6843948E489AD28DFA489464B5" ma:contentTypeVersion="17" ma:contentTypeDescription="Skapa ett nytt dokument." ma:contentTypeScope="" ma:versionID="c15873abe97c3f0c33024ef982c49f5f">
  <xsd:schema xmlns:xsd="http://www.w3.org/2001/XMLSchema" xmlns:xs="http://www.w3.org/2001/XMLSchema" xmlns:p="http://schemas.microsoft.com/office/2006/metadata/properties" xmlns:ns2="58827a3c-9bf6-499a-8d1b-dc733c8d7f57" xmlns:ns3="6a8e0b1a-bd9f-41e8-b2a2-ff08069f6356" targetNamespace="http://schemas.microsoft.com/office/2006/metadata/properties" ma:root="true" ma:fieldsID="c4968b583d7164fd8ca551150b623b56" ns2:_="" ns3:_="">
    <xsd:import namespace="58827a3c-9bf6-499a-8d1b-dc733c8d7f57"/>
    <xsd:import namespace="6a8e0b1a-bd9f-41e8-b2a2-ff08069f6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27a3c-9bf6-499a-8d1b-dc733c8d7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cb2b1a14-96a9-490a-a18a-52e91ba2ef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e0b1a-bd9f-41e8-b2a2-ff08069f63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731d2d-485c-40d3-bf4f-61b2f0529ecb}" ma:internalName="TaxCatchAll" ma:showField="CatchAllData" ma:web="6a8e0b1a-bd9f-41e8-b2a2-ff08069f6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827a3c-9bf6-499a-8d1b-dc733c8d7f57">
      <Terms xmlns="http://schemas.microsoft.com/office/infopath/2007/PartnerControls"/>
    </lcf76f155ced4ddcb4097134ff3c332f>
    <TaxCatchAll xmlns="6a8e0b1a-bd9f-41e8-b2a2-ff08069f6356" xsi:nil="true"/>
  </documentManagement>
</p:properties>
</file>

<file path=customXml/itemProps1.xml><?xml version="1.0" encoding="utf-8"?>
<ds:datastoreItem xmlns:ds="http://schemas.openxmlformats.org/officeDocument/2006/customXml" ds:itemID="{8D2B34DC-FF81-4295-B5E5-73B8631B324C}"/>
</file>

<file path=customXml/itemProps2.xml><?xml version="1.0" encoding="utf-8"?>
<ds:datastoreItem xmlns:ds="http://schemas.openxmlformats.org/officeDocument/2006/customXml" ds:itemID="{DCE7AC5C-770F-463A-B343-D19D11DE5502}"/>
</file>

<file path=customXml/itemProps3.xml><?xml version="1.0" encoding="utf-8"?>
<ds:datastoreItem xmlns:ds="http://schemas.openxmlformats.org/officeDocument/2006/customXml" ds:itemID="{92663C86-C4D9-4FA9-98B5-0B9387FB73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Bildspel på skärmen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THE GREEN TRANSFORMATION Opportunities and obstacles for growth in  the Northern part of the Nordic region</vt:lpstr>
      <vt:lpstr>FOUR PROCESSES OF CHANGE…</vt:lpstr>
      <vt:lpstr>1970: THE FIRST EXIT OF SWEDISH MANUFACTURING </vt:lpstr>
      <vt:lpstr>1990: THE SECOND EXIT - THE COLLAPSE OF SOVJET  MANUFACTURING MOVES TO EASTERN EUROPE </vt:lpstr>
      <vt:lpstr>PowerPoint-presentation</vt:lpstr>
      <vt:lpstr>PowerPoint-presentation</vt:lpstr>
      <vt:lpstr>SWEDEN: FROM AGRICULTURE VIA  INDUSTRY TO SERVICES AND PEOPLE</vt:lpstr>
      <vt:lpstr>DEMAND FOR ENERGY, ROBOTS, INFRASTRUCTURE,….</vt:lpstr>
      <vt:lpstr>THE MISSING PROCESS OF CHANGE…</vt:lpstr>
      <vt:lpstr>NORTH SWEDEN: POPULATION</vt:lpstr>
      <vt:lpstr>NORTHERN SWEDEN AND STOCKHOLM COUNTY</vt:lpstr>
      <vt:lpstr>HISTORIC EXPERIENCE: THE CURSE OF RESOURCES</vt:lpstr>
      <vt:lpstr>AVOIDING THE CURSE: THE TRANSFORMATION OF A REGION FROM A RESOURCE DEPENDENT TO AN URBAN, HUMAN CAPITAL DEPENDENT REGION</vt:lpstr>
      <vt:lpstr>The World Bank Millennium Capital Assessment: Sweden</vt:lpstr>
      <vt:lpstr>SHARE OF NATURAL CAPITAL </vt:lpstr>
      <vt:lpstr>Norrlands städer</vt:lpstr>
      <vt:lpstr>THE IMPACT OF GROWING CITIES – UMEÅ AND THE VÄSTERBOTTEN COUNTY</vt:lpstr>
      <vt:lpstr> NEW COUNTRY SIDE VILLAGES  ARE ”BORN”  WHERE CITIES  ARE DEVELOPED </vt:lpstr>
      <vt:lpstr>PROPERTY VALUE / COST OF CONSTRUCTION</vt:lpstr>
      <vt:lpstr>SUGGESTIONS</vt:lpstr>
      <vt:lpstr>THE THREAT: SMALL CITIES AND… FLY-IN FLY-OUT, RAIL-IN RAIL-OUT, SHIP-IN SHIP OUT, DRIVE-IN DRIVE OUT</vt:lpstr>
      <vt:lpstr>NORTH SWEDEN: POPULATION</vt:lpstr>
    </vt:vector>
  </TitlesOfParts>
  <Company>Department of Geography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TRANSFORMATION Opportunities and obstacles for growth in  the Northern part of the Nordic region</dc:title>
  <dc:creator>Lars Westin</dc:creator>
  <cp:lastModifiedBy>Lars Westin</cp:lastModifiedBy>
  <cp:revision>1</cp:revision>
  <dcterms:created xsi:type="dcterms:W3CDTF">2023-08-09T18:52:37Z</dcterms:created>
  <dcterms:modified xsi:type="dcterms:W3CDTF">2023-08-09T18:53:04Z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0x01010029A54F6843948E489AD28DFA489464B5</vt:lpwstr>
  </property>
</Properties>
</file>