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  <p:sldMasterId id="2147483657" r:id="rId3"/>
    <p:sldMasterId id="2147483661" r:id="rId4"/>
    <p:sldMasterId id="2147483664" r:id="rId5"/>
    <p:sldMasterId id="2147483666" r:id="rId6"/>
    <p:sldMasterId id="2147483670" r:id="rId7"/>
    <p:sldMasterId id="2147483672" r:id="rId8"/>
  </p:sldMasterIdLst>
  <p:notesMasterIdLst>
    <p:notesMasterId r:id="rId25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embeddedFontLst>
    <p:embeddedFont>
      <p:font typeface="Barlow" pitchFamily="2" charset="77"/>
      <p:regular r:id="rId26"/>
      <p:bold r:id="rId27"/>
      <p:italic r:id="rId28"/>
      <p:boldItalic r:id="rId29"/>
    </p:embeddedFont>
    <p:embeddedFont>
      <p:font typeface="Helvetica Neue Light" panose="020004030000000200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Ec3aSWjZC1x1y7241o0Cc3GVv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42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1727e129f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e1727e129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sv-SE" dirty="0" err="1"/>
              <a:t>Merenkurkun</a:t>
            </a:r>
            <a:r>
              <a:rPr lang="sv-SE" dirty="0"/>
              <a:t> </a:t>
            </a:r>
            <a:r>
              <a:rPr lang="sv-SE" dirty="0" err="1"/>
              <a:t>neuvosto</a:t>
            </a:r>
            <a:r>
              <a:rPr lang="sv-SE" dirty="0"/>
              <a:t> on, kuten </a:t>
            </a:r>
            <a:r>
              <a:rPr lang="sv-SE" dirty="0" err="1"/>
              <a:t>sanottu</a:t>
            </a:r>
            <a:r>
              <a:rPr lang="sv-SE" dirty="0"/>
              <a:t>, </a:t>
            </a:r>
            <a:r>
              <a:rPr lang="sv-SE" dirty="0" err="1"/>
              <a:t>haaveillut</a:t>
            </a:r>
            <a:r>
              <a:rPr lang="sv-SE" dirty="0"/>
              <a:t> </a:t>
            </a:r>
            <a:r>
              <a:rPr lang="sv-SE" dirty="0" err="1"/>
              <a:t>kiinteästä</a:t>
            </a:r>
            <a:r>
              <a:rPr lang="sv-SE" dirty="0"/>
              <a:t> </a:t>
            </a:r>
            <a:r>
              <a:rPr lang="sv-SE" dirty="0" err="1"/>
              <a:t>yhteydestä</a:t>
            </a:r>
            <a:r>
              <a:rPr lang="sv-SE" dirty="0"/>
              <a:t> 50 </a:t>
            </a:r>
            <a:r>
              <a:rPr lang="sv-SE" dirty="0" err="1"/>
              <a:t>vuoden</a:t>
            </a:r>
            <a:r>
              <a:rPr lang="sv-SE" dirty="0"/>
              <a:t> </a:t>
            </a:r>
            <a:r>
              <a:rPr lang="sv-SE" dirty="0" err="1"/>
              <a:t>ajan</a:t>
            </a:r>
            <a:r>
              <a:rPr lang="sv-SE" dirty="0"/>
              <a:t>, mutta </a:t>
            </a:r>
            <a:r>
              <a:rPr lang="sv-SE" dirty="0" err="1"/>
              <a:t>nyt</a:t>
            </a:r>
            <a:r>
              <a:rPr lang="sv-SE" dirty="0"/>
              <a:t> se on </a:t>
            </a:r>
            <a:r>
              <a:rPr lang="sv-SE" dirty="0" err="1"/>
              <a:t>yhtäkkiä</a:t>
            </a:r>
            <a:r>
              <a:rPr lang="sv-SE" dirty="0"/>
              <a:t> </a:t>
            </a:r>
            <a:r>
              <a:rPr lang="sv-SE" dirty="0" err="1"/>
              <a:t>ajankohtaisempi</a:t>
            </a:r>
            <a:r>
              <a:rPr lang="sv-SE" dirty="0"/>
              <a:t> </a:t>
            </a:r>
            <a:r>
              <a:rPr lang="sv-SE" dirty="0" err="1"/>
              <a:t>kuin</a:t>
            </a:r>
            <a:r>
              <a:rPr lang="sv-SE" dirty="0"/>
              <a:t> </a:t>
            </a:r>
            <a:r>
              <a:rPr lang="sv-SE" dirty="0" err="1"/>
              <a:t>koskaan</a:t>
            </a:r>
            <a:r>
              <a:rPr lang="sv-SE" dirty="0"/>
              <a:t> </a:t>
            </a:r>
            <a:r>
              <a:rPr lang="sv-SE" dirty="0" err="1"/>
              <a:t>aikaisemmin</a:t>
            </a:r>
            <a:r>
              <a:rPr lang="sv-SE" dirty="0"/>
              <a:t>.</a:t>
            </a:r>
            <a:endParaRPr dirty="0"/>
          </a:p>
        </p:txBody>
      </p:sp>
      <p:sp>
        <p:nvSpPr>
          <p:cNvPr id="205" name="Google Shape;2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Pohjois-Norja, Pohjois-Ruotsi ja Suomi muodostavat yhteisen rintaman itää kohti.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Meidän on yhdessä valmistauduttava puolustamaan yli 1000 kilometrin pituista rajaa Venäjää vastaan. Infrastruktuurin kehittäminen on tärkeä osa tätä työtä.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Siksi tämä koskee sekä Suomea, Ruotsia että Norjaa. Ja pidemmällä tähtäimellä koko Natoa.</a:t>
            </a: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Yhteys parantaisi paitsi Suomen, myös Ruotsin ja Norjan valmiutta.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Esimerkiksi Pohjois-Norjassa ei ole paljon omaa elintarviketuotantoa.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Kiinteä yhteys on mielenkiintoisessa ja dynaamisessa vaiheessa.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Paljon työtä on vielä jäljellä.</a:t>
            </a:r>
            <a:endParaRPr/>
          </a:p>
        </p:txBody>
      </p:sp>
      <p:sp>
        <p:nvSpPr>
          <p:cNvPr id="225" name="Google Shape;22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Merenkurkun neuvosto tarjoutuu tekemään täydentäviä selvityksiä, jotka vahvistavat Väyläviraston selvitystä. Haluamme myötävaikuttaa hallitusohjelmassa asetettujen vaatimusten täyttämiseen.</a:t>
            </a:r>
            <a:endParaRPr/>
          </a:p>
        </p:txBody>
      </p:sp>
      <p:sp>
        <p:nvSpPr>
          <p:cNvPr id="237" name="Google Shape;23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Katalyytti = kiinteällä yhteydellä olisi kauaskantoisia myönteisiä vaikutuksia monilla yhteiskunnan aloilla.</a:t>
            </a:r>
            <a:endParaRPr/>
          </a:p>
        </p:txBody>
      </p:sp>
      <p:sp>
        <p:nvSpPr>
          <p:cNvPr id="149" name="Google Shape;1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Saamme uusia jäseniä ja alueemme jatkaa kasvuaan.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Työskentelemme tällä alueella, mutta työmme vaikutukset ulottuvat huomattavasti laajemmalle.</a:t>
            </a:r>
            <a:endParaRPr/>
          </a:p>
        </p:txBody>
      </p:sp>
      <p:sp>
        <p:nvSpPr>
          <p:cNvPr id="157" name="Google Shape;1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Nordic Connector tarkoittaa nimensä mukaisesti Pohjoismaiden pohjoisosien yhdistämistä itä-länsisuunnassa – Norjan rannikolta Ruotsin sisämaan kautta Suomen sisämaahan.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Myönteiset vaikutukset ulottuvat kuitenkin huomattavasti laajemmalle alueelle, mm. taloudellisten ja yhteiskunnallisten myönteisten vaikutusten sekä parantuneen valmiuden ansiosta.</a:t>
            </a:r>
            <a:endParaRPr/>
          </a:p>
        </p:txBody>
      </p:sp>
      <p:sp>
        <p:nvSpPr>
          <p:cNvPr id="165" name="Google Shape;16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Työ on tässä vaiheessa vielä alkutekijöissään.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Paljon selvityksiä on vielä tekemättä eikä mitään ole toistaiseksi päätetty.</a:t>
            </a:r>
            <a:endParaRPr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sv-SE"/>
              <a:t>Kiinteä yhteys ei ole itsessään tavoite – se on vain väline positiivisten yhteiskunnallisten vaikutusten saavuttamiseksi.</a:t>
            </a: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Huomionarvoista on, että positiiviset vaikutukset ulottuvat huomattavasti laajemmalle alueelle.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Siksi Nordic Connector on tärkeä hanke sekä alueellemme että koko Euroopalle.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Muun muassa tiepenkereiden päälle voitaisiin mahdollisesti rakentaa aurinko- ja tuulivoimaloita.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Alueelle suunnitellaan myös suuria vihreän siirtymän investointeja, jotka hyötyisivät Nordic Connectorista.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Näin ollen hankkeella on merkitystä ei vain Pohjolalle, vaan koko Euroopalle.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Tulee aika, jolloin alamme jälleen käydä kauppaa Venäjän kanssa – silloin itä-länsisuuntaisilla yhteyksillä on suuri merkitys.</a:t>
            </a:r>
            <a:endParaRPr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bild">
  <p:cSld name="3_Rubrikbild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5256690"/>
            <a:ext cx="12191992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513" y="3503353"/>
            <a:ext cx="12271513" cy="3195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Rubrikbild">
  <p:cSld name="8_Rubrikbild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28582" y="2960589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30"/>
          <p:cNvPicPr preferRelativeResize="0"/>
          <p:nvPr/>
        </p:nvPicPr>
        <p:blipFill rotWithShape="1">
          <a:blip r:embed="rId2">
            <a:alphaModFix/>
          </a:blip>
          <a:srcRect l="45365" r="1"/>
          <a:stretch/>
        </p:blipFill>
        <p:spPr>
          <a:xfrm>
            <a:off x="-28281" y="5505947"/>
            <a:ext cx="4289196" cy="135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899" y="6224820"/>
            <a:ext cx="5701694" cy="71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/>
        </p:nvSpPr>
        <p:spPr>
          <a:xfrm>
            <a:off x="0" y="5859263"/>
            <a:ext cx="12192000" cy="998737"/>
          </a:xfrm>
          <a:prstGeom prst="rect">
            <a:avLst/>
          </a:prstGeom>
          <a:solidFill>
            <a:srgbClr val="E1D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9513" y="4107034"/>
            <a:ext cx="12271513" cy="319570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5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/>
          <p:nvPr/>
        </p:nvSpPr>
        <p:spPr>
          <a:xfrm>
            <a:off x="0" y="5859263"/>
            <a:ext cx="12192000" cy="998737"/>
          </a:xfrm>
          <a:prstGeom prst="rect">
            <a:avLst/>
          </a:prstGeom>
          <a:solidFill>
            <a:srgbClr val="5A9A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9513" y="4107034"/>
            <a:ext cx="12271513" cy="319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7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map of europe with blue lines and arrows&#10;&#10;Description automatically generated">
            <a:extLst>
              <a:ext uri="{FF2B5EF4-FFF2-40B4-BE49-F238E27FC236}">
                <a16:creationId xmlns:a16="http://schemas.microsoft.com/office/drawing/2014/main" id="{EBA25EA5-4B03-D7E1-EDBB-1343D443E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94244" y="0"/>
            <a:ext cx="6897756" cy="6897756"/>
          </a:xfrm>
          <a:prstGeom prst="rect">
            <a:avLst/>
          </a:prstGeom>
        </p:spPr>
      </p:pic>
      <p:pic>
        <p:nvPicPr>
          <p:cNvPr id="87" name="Google Shape;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7092" y="5898766"/>
            <a:ext cx="2124537" cy="7224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828584" y="1490767"/>
            <a:ext cx="48948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1"/>
          </p:nvPr>
        </p:nvSpPr>
        <p:spPr>
          <a:xfrm>
            <a:off x="828583" y="2960589"/>
            <a:ext cx="4894884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Rubrikbild">
  <p:cSld name="9_Rubrikbil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5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body" idx="1"/>
          </p:nvPr>
        </p:nvSpPr>
        <p:spPr>
          <a:xfrm>
            <a:off x="828582" y="2960589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0" name="Google Shape;120;p35"/>
          <p:cNvPicPr preferRelativeResize="0"/>
          <p:nvPr/>
        </p:nvPicPr>
        <p:blipFill rotWithShape="1">
          <a:blip r:embed="rId2">
            <a:alphaModFix/>
          </a:blip>
          <a:srcRect l="35369"/>
          <a:stretch/>
        </p:blipFill>
        <p:spPr>
          <a:xfrm>
            <a:off x="0" y="6207540"/>
            <a:ext cx="2441050" cy="65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5"/>
          <p:cNvPicPr preferRelativeResize="0"/>
          <p:nvPr/>
        </p:nvPicPr>
        <p:blipFill rotWithShape="1">
          <a:blip r:embed="rId2">
            <a:alphaModFix/>
          </a:blip>
          <a:srcRect r="39041"/>
          <a:stretch/>
        </p:blipFill>
        <p:spPr>
          <a:xfrm>
            <a:off x="7884805" y="5669391"/>
            <a:ext cx="4307195" cy="12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5572" y="6445464"/>
            <a:ext cx="2897425" cy="49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Rubrikbild">
  <p:cSld name="10_Rubrikbil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6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828582" y="2960589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8183" y="5830902"/>
            <a:ext cx="5963817" cy="102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0049" y="6122790"/>
            <a:ext cx="4781653" cy="82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Rubrikbild">
  <p:cSld name="11_Rubrikbil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body" idx="1"/>
          </p:nvPr>
        </p:nvSpPr>
        <p:spPr>
          <a:xfrm>
            <a:off x="828582" y="2960589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1" name="Google Shape;131;p37"/>
          <p:cNvPicPr preferRelativeResize="0"/>
          <p:nvPr/>
        </p:nvPicPr>
        <p:blipFill rotWithShape="1">
          <a:blip r:embed="rId2">
            <a:alphaModFix/>
          </a:blip>
          <a:srcRect l="45365" r="1"/>
          <a:stretch/>
        </p:blipFill>
        <p:spPr>
          <a:xfrm>
            <a:off x="-28281" y="5505947"/>
            <a:ext cx="4289196" cy="135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303" y="6224820"/>
            <a:ext cx="4160885" cy="71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9"/>
          <p:cNvSpPr txBox="1">
            <a:spLocks noGrp="1"/>
          </p:cNvSpPr>
          <p:nvPr>
            <p:ph type="subTitle" idx="1"/>
          </p:nvPr>
        </p:nvSpPr>
        <p:spPr>
          <a:xfrm>
            <a:off x="1" y="5003335"/>
            <a:ext cx="12192000" cy="50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1"/>
          <p:cNvSpPr txBox="1">
            <a:spLocks noGrp="1"/>
          </p:cNvSpPr>
          <p:nvPr>
            <p:ph type="subTitle" idx="1"/>
          </p:nvPr>
        </p:nvSpPr>
        <p:spPr>
          <a:xfrm>
            <a:off x="1" y="5003335"/>
            <a:ext cx="12192000" cy="50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1" descr="A blurry image of a tre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256690"/>
            <a:ext cx="1219200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513" y="3503353"/>
            <a:ext cx="12271513" cy="31957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1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" name="Google Shape;22;p32"/>
          <p:cNvPicPr preferRelativeResize="0"/>
          <p:nvPr/>
        </p:nvPicPr>
        <p:blipFill rotWithShape="1">
          <a:blip r:embed="rId2">
            <a:alphaModFix/>
          </a:blip>
          <a:srcRect l="309" r="309"/>
          <a:stretch/>
        </p:blipFill>
        <p:spPr>
          <a:xfrm>
            <a:off x="0" y="5247861"/>
            <a:ext cx="12192000" cy="161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513" y="3503353"/>
            <a:ext cx="12271513" cy="319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" y="5256690"/>
            <a:ext cx="12191992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513" y="3503353"/>
            <a:ext cx="12271513" cy="319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3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9"/>
          <p:cNvPicPr preferRelativeResize="0"/>
          <p:nvPr/>
        </p:nvPicPr>
        <p:blipFill rotWithShape="1">
          <a:blip r:embed="rId2">
            <a:alphaModFix/>
          </a:blip>
          <a:srcRect l="8261" t="9632" r="7106" b="5734"/>
          <a:stretch/>
        </p:blipFill>
        <p:spPr>
          <a:xfrm>
            <a:off x="5295900" y="-38100"/>
            <a:ext cx="6896100" cy="68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7092" y="5898766"/>
            <a:ext cx="2124537" cy="72246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28584" y="1490767"/>
            <a:ext cx="48948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28583" y="2960589"/>
            <a:ext cx="4894884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/>
          <p:nvPr/>
        </p:nvSpPr>
        <p:spPr>
          <a:xfrm>
            <a:off x="6609080" y="4148666"/>
            <a:ext cx="65970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-SE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/>
          <p:nvPr/>
        </p:nvSpPr>
        <p:spPr>
          <a:xfrm>
            <a:off x="7752185" y="4869160"/>
            <a:ext cx="7280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-SE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SVERIGE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9"/>
          <p:cNvSpPr txBox="1"/>
          <p:nvPr/>
        </p:nvSpPr>
        <p:spPr>
          <a:xfrm>
            <a:off x="10128448" y="3573016"/>
            <a:ext cx="7280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-SE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0" y="5859263"/>
            <a:ext cx="12192000" cy="998737"/>
          </a:xfrm>
          <a:prstGeom prst="rect">
            <a:avLst/>
          </a:prstGeom>
          <a:solidFill>
            <a:srgbClr val="E1DF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9513" y="4107034"/>
            <a:ext cx="12271513" cy="319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0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1"/>
          <p:cNvPicPr preferRelativeResize="0"/>
          <p:nvPr/>
        </p:nvPicPr>
        <p:blipFill rotWithShape="1">
          <a:blip r:embed="rId2">
            <a:alphaModFix/>
          </a:blip>
          <a:srcRect l="8261" t="9632" r="7106" b="5734"/>
          <a:stretch/>
        </p:blipFill>
        <p:spPr>
          <a:xfrm>
            <a:off x="5295900" y="-38100"/>
            <a:ext cx="6896100" cy="68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7092" y="5898766"/>
            <a:ext cx="2124537" cy="72246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28584" y="1490767"/>
            <a:ext cx="48948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828583" y="2960589"/>
            <a:ext cx="4894884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8" name="Google Shape;48;p21"/>
          <p:cNvCxnSpPr/>
          <p:nvPr/>
        </p:nvCxnSpPr>
        <p:spPr>
          <a:xfrm>
            <a:off x="9071810" y="3291841"/>
            <a:ext cx="341697" cy="279132"/>
          </a:xfrm>
          <a:prstGeom prst="straightConnector1">
            <a:avLst/>
          </a:prstGeom>
          <a:noFill/>
          <a:ln w="38100" cap="flat" cmpd="sng">
            <a:solidFill>
              <a:srgbClr val="E096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21"/>
          <p:cNvSpPr txBox="1"/>
          <p:nvPr/>
        </p:nvSpPr>
        <p:spPr>
          <a:xfrm>
            <a:off x="6609080" y="4148666"/>
            <a:ext cx="65970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-SE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1"/>
          <p:cNvSpPr txBox="1"/>
          <p:nvPr/>
        </p:nvSpPr>
        <p:spPr>
          <a:xfrm>
            <a:off x="7752185" y="4869160"/>
            <a:ext cx="7280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-SE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SVERIGE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1"/>
          <p:cNvSpPr txBox="1"/>
          <p:nvPr/>
        </p:nvSpPr>
        <p:spPr>
          <a:xfrm>
            <a:off x="10128448" y="3573016"/>
            <a:ext cx="72806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sv-SE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Rubrikbild">
  <p:cSld name="6_Rubrikbil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828582" y="2960589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 l="35369"/>
          <a:stretch/>
        </p:blipFill>
        <p:spPr>
          <a:xfrm>
            <a:off x="0" y="6207540"/>
            <a:ext cx="2441050" cy="65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3"/>
          <p:cNvPicPr preferRelativeResize="0"/>
          <p:nvPr/>
        </p:nvPicPr>
        <p:blipFill rotWithShape="1">
          <a:blip r:embed="rId3">
            <a:alphaModFix/>
          </a:blip>
          <a:srcRect r="39041"/>
          <a:stretch/>
        </p:blipFill>
        <p:spPr>
          <a:xfrm>
            <a:off x="7884802" y="5669391"/>
            <a:ext cx="4307198" cy="12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570" y="6445464"/>
            <a:ext cx="2897430" cy="49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Rubrikbild">
  <p:cSld name="7_Rubrikbil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828582" y="2960589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Google Shape;6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8183" y="5830902"/>
            <a:ext cx="5963817" cy="102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0051" y="6122790"/>
            <a:ext cx="4781657" cy="82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3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7092" y="284095"/>
            <a:ext cx="2124537" cy="72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988" y="604809"/>
            <a:ext cx="2362744" cy="3710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3C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988" y="604809"/>
            <a:ext cx="2362744" cy="37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7092" y="5856431"/>
            <a:ext cx="2124537" cy="7224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FD9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7092" y="284095"/>
            <a:ext cx="2124537" cy="72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988" y="604809"/>
            <a:ext cx="2362744" cy="3710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3C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7092" y="284095"/>
            <a:ext cx="2124537" cy="72500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4"/>
          <p:cNvSpPr/>
          <p:nvPr/>
        </p:nvSpPr>
        <p:spPr>
          <a:xfrm>
            <a:off x="13244946" y="2563091"/>
            <a:ext cx="2396837" cy="415636"/>
          </a:xfrm>
          <a:prstGeom prst="rect">
            <a:avLst/>
          </a:prstGeom>
          <a:solidFill>
            <a:srgbClr val="5A9AB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988" y="604809"/>
            <a:ext cx="2362744" cy="3710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FD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988" y="604809"/>
            <a:ext cx="2362744" cy="3710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7092" y="284095"/>
            <a:ext cx="2124537" cy="72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988" y="604809"/>
            <a:ext cx="2362744" cy="3710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FD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1808" y="2276061"/>
            <a:ext cx="4688383" cy="15999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1808" y="2276061"/>
            <a:ext cx="4688383" cy="15999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Barlow?query=barlo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1727e129f_1_5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400" cy="2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LATAA  FONTTI / </a:t>
            </a:r>
            <a:br>
              <a:rPr lang="sv-SE">
                <a:latin typeface="Barlow"/>
                <a:ea typeface="Barlow"/>
                <a:cs typeface="Barlow"/>
                <a:sym typeface="Barlow"/>
              </a:rPr>
            </a:br>
            <a:r>
              <a:rPr lang="sv-SE">
                <a:latin typeface="Barlow"/>
                <a:ea typeface="Barlow"/>
                <a:cs typeface="Barlow"/>
                <a:sym typeface="Barlow"/>
              </a:rPr>
              <a:t>LADDA NER FONTEN:</a:t>
            </a:r>
            <a:br>
              <a:rPr lang="sv-SE">
                <a:latin typeface="Barlow"/>
                <a:ea typeface="Barlow"/>
                <a:cs typeface="Barlow"/>
                <a:sym typeface="Barlow"/>
              </a:rPr>
            </a:br>
            <a:r>
              <a:rPr lang="sv-SE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BARLOW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ctrTitle"/>
          </p:nvPr>
        </p:nvSpPr>
        <p:spPr>
          <a:xfrm>
            <a:off x="836825" y="1898075"/>
            <a:ext cx="7516500" cy="2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MIKSI YHTEYS ON AJANKOHTAINEN JUURI NYT?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828583" y="1490768"/>
            <a:ext cx="10559155" cy="69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Erittäin ajankohtainen aihe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4" name="Google Shape;214;p10"/>
          <p:cNvSpPr txBox="1">
            <a:spLocks noGrp="1"/>
          </p:cNvSpPr>
          <p:nvPr>
            <p:ph type="body" idx="1"/>
          </p:nvPr>
        </p:nvSpPr>
        <p:spPr>
          <a:xfrm>
            <a:off x="828582" y="2495747"/>
            <a:ext cx="10857896" cy="300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Aloite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kiinteästä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yhteydestä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mukana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Suomen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hallitusohjelmassa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vuodesta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2023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Geopoliittinen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tilanne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ja Nato-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jäsenyys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ovat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lisänneet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kiinnostusta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  <a:p>
            <a:pPr marL="228600" indent="-228600">
              <a:buFont typeface="Barlow"/>
              <a:buChar char="•"/>
            </a:pPr>
            <a:r>
              <a:rPr lang="sv-FI" dirty="0">
                <a:latin typeface="Barlow"/>
              </a:rPr>
              <a:t>Korkea-arvoiset sotilaskomentajat ovat ilmaisseet tukensa </a:t>
            </a:r>
            <a:r>
              <a:rPr lang="sv-SE" dirty="0" err="1">
                <a:latin typeface="Barlow"/>
                <a:sym typeface="Barlow"/>
              </a:rPr>
              <a:t>itä-länsisuuntaisten</a:t>
            </a:r>
            <a:r>
              <a:rPr lang="sv-SE" dirty="0">
                <a:latin typeface="Barlow"/>
                <a:sym typeface="Barlow"/>
              </a:rPr>
              <a:t> </a:t>
            </a:r>
            <a:r>
              <a:rPr lang="sv-SE" dirty="0" err="1">
                <a:latin typeface="Barlow"/>
                <a:sym typeface="Barlow"/>
              </a:rPr>
              <a:t>yhteyksien</a:t>
            </a:r>
            <a:r>
              <a:rPr lang="sv-SE" dirty="0">
                <a:latin typeface="Barlow"/>
                <a:sym typeface="Barlow"/>
              </a:rPr>
              <a:t> </a:t>
            </a:r>
            <a:r>
              <a:rPr lang="sv-SE" dirty="0" err="1">
                <a:latin typeface="Barlow"/>
                <a:sym typeface="Barlow"/>
              </a:rPr>
              <a:t>parantamiselle</a:t>
            </a:r>
            <a:endParaRPr dirty="0">
              <a:latin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Väylävirasto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on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aloittanut</a:t>
            </a:r>
            <a:r>
              <a:rPr lang="sv-SE" dirty="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v-SE" dirty="0" err="1">
                <a:latin typeface="Barlow"/>
                <a:ea typeface="Barlow"/>
                <a:cs typeface="Barlow"/>
                <a:sym typeface="Barlow"/>
              </a:rPr>
              <a:t>esiselvityksen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828584" y="1490767"/>
            <a:ext cx="48948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Valmius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828583" y="2960589"/>
            <a:ext cx="4894884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Parantaa sotilaallista liikkuvuutta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Tarjoaa huoltovarmuutta Suomelle, Ruotsille ja Norjalle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Tärkeä reitti, jos Etelä-Suomen satamat ovat saarrettuina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400" cy="2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MITEN ETENEMME?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Seuraavat askeleet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" name="Google Shape;233;p13"/>
          <p:cNvSpPr txBox="1">
            <a:spLocks noGrp="1"/>
          </p:cNvSpPr>
          <p:nvPr>
            <p:ph type="body" idx="1"/>
          </p:nvPr>
        </p:nvSpPr>
        <p:spPr>
          <a:xfrm>
            <a:off x="804262" y="2345291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Tarkemmat vaihtoehdot reitille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Ympäristövaikutusten arviointi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Kustannus-hyötyanalyysi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Wider Benefits -analyysi: positiiviset yhteiskunnalliset ja taloudelliset vaikutukset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Rahoitusmallien selvittäminen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Innovaatiot, esim. ympäristöystävällinen rakennustekniikka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Merenkurkun neuvoston rooli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0" name="Google Shape;240;p14"/>
          <p:cNvSpPr txBox="1">
            <a:spLocks noGrp="1"/>
          </p:cNvSpPr>
          <p:nvPr>
            <p:ph type="body" idx="1"/>
          </p:nvPr>
        </p:nvSpPr>
        <p:spPr>
          <a:xfrm>
            <a:off x="804262" y="2334274"/>
            <a:ext cx="106940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Priorisoitu panostus kiinteän yhteyden edistämiseen jäsenten puolesta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Väyläviraston ohjausryhmän jäsen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sv-SE" sz="2000">
                <a:latin typeface="Barlow"/>
                <a:ea typeface="Barlow"/>
                <a:cs typeface="Barlow"/>
                <a:sym typeface="Barlow"/>
              </a:rPr>
              <a:t>Väyläviraston johtama selvitys on kaksiosainen: kysyntä ja tarpeet sekä tekninen selvitys. Molemmat ovat käynnissä samanaikaisesti.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sv-SE" sz="2000">
                <a:latin typeface="Barlow"/>
                <a:ea typeface="Barlow"/>
                <a:cs typeface="Barlow"/>
                <a:sym typeface="Barlow"/>
              </a:rPr>
              <a:t>Selvitystä täydennetään Merenkurkun neuvoston toteuttamalla tutkimuksella rahoitusratkaisumalleista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Laaja tuki alueen toimijoilta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Tehtävänä saada pohjoisen Pohjolan ääni kuuluviin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Tavoitteena käynnistää uusi hanke lisäselvityksiä varten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>
            <a:spLocks noGrp="1"/>
          </p:cNvSpPr>
          <p:nvPr>
            <p:ph type="ctrTitle"/>
          </p:nvPr>
        </p:nvSpPr>
        <p:spPr>
          <a:xfrm>
            <a:off x="836818" y="1898072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KIITOS!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836818" y="1758587"/>
            <a:ext cx="7160307" cy="210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sv-SE" sz="4800" dirty="0">
                <a:latin typeface="Barlow"/>
                <a:ea typeface="Barlow"/>
                <a:cs typeface="Barlow"/>
                <a:sym typeface="Barlow"/>
              </a:rPr>
              <a:t>KIINTEÄ YHTEYS MERENKURKUN YLI</a:t>
            </a:r>
            <a:endParaRPr sz="2000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2" name="Google Shape;152;p1"/>
          <p:cNvSpPr txBox="1"/>
          <p:nvPr/>
        </p:nvSpPr>
        <p:spPr>
          <a:xfrm>
            <a:off x="872995" y="3777406"/>
            <a:ext cx="7160307" cy="35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sv-SE" sz="200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POHJOISEN POHJOLAN </a:t>
            </a:r>
            <a:r>
              <a:rPr lang="sv-SE" sz="2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VAUHDITTAJA</a:t>
            </a:r>
            <a:endParaRPr sz="140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681299" y="6151350"/>
            <a:ext cx="512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i="0" u="none" strike="noStrike" cap="none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400" i="0" u="none" strike="noStrike" cap="none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828575" y="1212625"/>
            <a:ext cx="6447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Merenkurkun neuvosto EAYY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1"/>
          </p:nvPr>
        </p:nvSpPr>
        <p:spPr>
          <a:xfrm>
            <a:off x="828575" y="1961000"/>
            <a:ext cx="5344500" cy="3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Suomen ja Ruotsin välinen pohjoismainen yhteistyöalusta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Yli 50 vuotta elinvoimaisen seudun puolesta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Tekee alueesta vahvemman ja edistää rajat ylittävää yhteistyötä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Tuo yhteen eri toimijoita; kuntia, liittoja, kehitysyhtiöitä, korkeakouluja jne.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Rahoitetaan Pohjoismaiden ministerineuvoston ja jäsenmaksujen kautta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Toteuttaa erilaisia hankkeita ja tekee edunvalvontaa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958467" y="5872244"/>
            <a:ext cx="5100810" cy="86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sv-SE" sz="180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rPr>
              <a:t>EAYY 12/2020 alkaen – EU:n väline rajat ylittävään yhteistyöhön</a:t>
            </a:r>
            <a:endParaRPr sz="140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>
            <a:spLocks noGrp="1"/>
          </p:cNvSpPr>
          <p:nvPr>
            <p:ph type="ctrTitle"/>
          </p:nvPr>
        </p:nvSpPr>
        <p:spPr>
          <a:xfrm>
            <a:off x="836825" y="1898075"/>
            <a:ext cx="7422900" cy="2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MIKÄ ON NORDIC CONNECTOR?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828584" y="1490767"/>
            <a:ext cx="48948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Nordic Connector – enemmän kuin kiinteä yhteys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828575" y="2960600"/>
            <a:ext cx="5357700" cy="2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Aloite kiinteästä yhteydestä Merenkurkun yli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Kiinteä yhteys ei ole itsetarkoitus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Se on keino saavuttaa monia myönteisiä yhteiskunnallisia vaikutuksia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Nordic Connector yhdistää pohjoisen Pohjolan elinvoimaiset alueet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Mitä on tähän mennessä tehty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1" name="Google Shape;181;p5"/>
          <p:cNvSpPr txBox="1">
            <a:spLocks noGrp="1"/>
          </p:cNvSpPr>
          <p:nvPr>
            <p:ph type="body" idx="1"/>
          </p:nvPr>
        </p:nvSpPr>
        <p:spPr>
          <a:xfrm>
            <a:off x="864208" y="2449950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Visio syntyi jo vuonna 1972, kun Merenkurkun neuvosto perustettiin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Jatkoa hankkeelle, joka valmistui 11/2022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Erittäin ajankohtainen geopoliittisen tilanteen vuoksi – vahvistaa valmiutta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Yksityiset asiantuntijat ovat tehneet omia laskelmiaan (Esa Eranti, Antti Talvitie)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Vihreä siirtymä ja suuret investoinnit vaativat parempaa infrastruktuuria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Mukana Suomen hallitusohjelmassa vuodesta 2023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Väylävirasto on aloittanut esiselvityksen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Merenkurkun neuvostolla ja sen jäsenillä on prosessissa keskeinen rooli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64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Miltä kiinteä yhteys näyttäisi?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body" idx="1"/>
          </p:nvPr>
        </p:nvSpPr>
        <p:spPr>
          <a:xfrm>
            <a:off x="828582" y="2379216"/>
            <a:ext cx="10559155" cy="305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Reitti: Vaasa–Uumaja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Silta, tunneli tai tiepenger – todennäköisesti yhdistelmä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Maantie vai rautatie – ei päätetty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Tarkkoja reittejä ei määritelty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Yhteyttä käytettäisiin myös energiansiirtoon (esim. sähkö- ja kaasuverkot)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ctrTitle"/>
          </p:nvPr>
        </p:nvSpPr>
        <p:spPr>
          <a:xfrm>
            <a:off x="836825" y="1898075"/>
            <a:ext cx="7641300" cy="2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MITÄ MYÖNTEISIÄ VAIKUTUKSIA YHTEYDELLÄ OLISI?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828583" y="1490767"/>
            <a:ext cx="105591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Pohjoisen Pohjolan vauhdittaja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804262" y="2424561"/>
            <a:ext cx="10559155" cy="236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Vaikuttaa sekä Pohjolaan että koko Eurooppaan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Yhdistää elinkeinoelämän ja työmarkkinat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Vähentää kuljetuskustannuksia ja vahvistaa kilpailukykyä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Luo synergioita tutkimuksessa, koulutuksessa ja terveydenhuollossa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Turvaa vihreää siirtymää tukevat teollisuusinvestoinnit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Vahvistaa resilienssiä yhdistämällä energiaverkot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Tarjoaa mahdollisuuksia uusiutuville energiaratkaisuille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•"/>
            </a:pPr>
            <a:r>
              <a:rPr lang="sv-SE">
                <a:latin typeface="Barlow"/>
                <a:ea typeface="Barlow"/>
                <a:cs typeface="Barlow"/>
                <a:sym typeface="Barlow"/>
              </a:rPr>
              <a:t>Parantaa valmiutta, sotilaallista liikkuvuutta ja huoltovarmuutta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ldbakgrund_grö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ildbakgrund_grö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kgrund_form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ildbakgrund_grö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akgrund_form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akgrund_former_vi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ogotyp_bakgru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ogotyp_bakgrund_vi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CBDD2CFB48D47A7A54C957230C09B" ma:contentTypeVersion="18" ma:contentTypeDescription="Create a new document." ma:contentTypeScope="" ma:versionID="4dc80c1568d54a083dc16bee1f27514d">
  <xsd:schema xmlns:xsd="http://www.w3.org/2001/XMLSchema" xmlns:xs="http://www.w3.org/2001/XMLSchema" xmlns:p="http://schemas.microsoft.com/office/2006/metadata/properties" xmlns:ns2="aefd3dbd-9040-4348-9e9c-e1bd4fed1176" xmlns:ns3="ef415072-93de-4246-8b57-ff341068e7ec" targetNamespace="http://schemas.microsoft.com/office/2006/metadata/properties" ma:root="true" ma:fieldsID="d814d83a9e05c8951768cf1c47f9d105" ns2:_="" ns3:_="">
    <xsd:import namespace="aefd3dbd-9040-4348-9e9c-e1bd4fed1176"/>
    <xsd:import namespace="ef415072-93de-4246-8b57-ff341068e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d3dbd-9040-4348-9e9c-e1bd4fed11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2b1a14-96a9-490a-a18a-52e91ba2ef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15072-93de-4246-8b57-ff341068e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b0a265-3bc5-4115-81bc-f1d7355bca3a}" ma:internalName="TaxCatchAll" ma:showField="CatchAllData" ma:web="ef415072-93de-4246-8b57-ff341068e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fd3dbd-9040-4348-9e9c-e1bd4fed1176">
      <Terms xmlns="http://schemas.microsoft.com/office/infopath/2007/PartnerControls"/>
    </lcf76f155ced4ddcb4097134ff3c332f>
    <TaxCatchAll xmlns="ef415072-93de-4246-8b57-ff341068e7ec" xsi:nil="true"/>
  </documentManagement>
</p:properties>
</file>

<file path=customXml/itemProps1.xml><?xml version="1.0" encoding="utf-8"?>
<ds:datastoreItem xmlns:ds="http://schemas.openxmlformats.org/officeDocument/2006/customXml" ds:itemID="{D61129D6-9CDD-45C8-BE1A-D3CC2B8BD819}"/>
</file>

<file path=customXml/itemProps2.xml><?xml version="1.0" encoding="utf-8"?>
<ds:datastoreItem xmlns:ds="http://schemas.openxmlformats.org/officeDocument/2006/customXml" ds:itemID="{253DF859-45E5-4FFF-8E40-A3130E4ECCD3}"/>
</file>

<file path=customXml/itemProps3.xml><?xml version="1.0" encoding="utf-8"?>
<ds:datastoreItem xmlns:ds="http://schemas.openxmlformats.org/officeDocument/2006/customXml" ds:itemID="{CFF833D9-A733-4CA1-AC1E-60D66978EF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Macintosh PowerPoint</Application>
  <PresentationFormat>Bredbild</PresentationFormat>
  <Paragraphs>106</Paragraphs>
  <Slides>16</Slides>
  <Notes>16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16</vt:i4>
      </vt:variant>
    </vt:vector>
  </HeadingPairs>
  <TitlesOfParts>
    <vt:vector size="28" baseType="lpstr">
      <vt:lpstr>Helvetica Neue Light</vt:lpstr>
      <vt:lpstr>Arial</vt:lpstr>
      <vt:lpstr>Barlow</vt:lpstr>
      <vt:lpstr>Calibri</vt:lpstr>
      <vt:lpstr>Bildbakgrund_grön</vt:lpstr>
      <vt:lpstr>2_Bildbakgrund_grön</vt:lpstr>
      <vt:lpstr>Bakgrund_former</vt:lpstr>
      <vt:lpstr>1_Bildbakgrund_grön</vt:lpstr>
      <vt:lpstr>1_Bakgrund_former</vt:lpstr>
      <vt:lpstr>Bakgrund_former_vit</vt:lpstr>
      <vt:lpstr>Logotyp_bakgrund</vt:lpstr>
      <vt:lpstr>Logotyp_bakgrund_vit</vt:lpstr>
      <vt:lpstr>LATAA  FONTTI /  LADDA NER FONTEN: BARLOW</vt:lpstr>
      <vt:lpstr>KIINTEÄ YHTEYS MERENKURKUN YLI</vt:lpstr>
      <vt:lpstr>Merenkurkun neuvosto EAYY</vt:lpstr>
      <vt:lpstr>MIKÄ ON NORDIC CONNECTOR?</vt:lpstr>
      <vt:lpstr>Nordic Connector – enemmän kuin kiinteä yhteys</vt:lpstr>
      <vt:lpstr>Mitä on tähän mennessä tehty</vt:lpstr>
      <vt:lpstr>Miltä kiinteä yhteys näyttäisi?</vt:lpstr>
      <vt:lpstr>MITÄ MYÖNTEISIÄ VAIKUTUKSIA YHTEYDELLÄ OLISI?</vt:lpstr>
      <vt:lpstr>Pohjoisen Pohjolan vauhdittaja</vt:lpstr>
      <vt:lpstr>MIKSI YHTEYS ON AJANKOHTAINEN JUURI NYT?</vt:lpstr>
      <vt:lpstr>Erittäin ajankohtainen aihe</vt:lpstr>
      <vt:lpstr>Valmius</vt:lpstr>
      <vt:lpstr>MITEN ETENEMME?</vt:lpstr>
      <vt:lpstr>Seuraavat askeleet</vt:lpstr>
      <vt:lpstr>Merenkurkun neuvoston rooli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Evelina Holmgren</dc:creator>
  <cp:lastModifiedBy>Johanna Häggman</cp:lastModifiedBy>
  <cp:revision>3</cp:revision>
  <dcterms:created xsi:type="dcterms:W3CDTF">2020-10-11T18:35:41Z</dcterms:created>
  <dcterms:modified xsi:type="dcterms:W3CDTF">2024-07-31T13:03:23Z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0x010100B58CBDD2CFB48D47A7A54C957230C09B</vt:lpwstr>
  </property>
</Properties>
</file>