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34" r:id="rId4"/>
    <p:sldMasterId id="2147483749" r:id="rId5"/>
    <p:sldMasterId id="2147483764" r:id="rId6"/>
    <p:sldMasterId id="2147483759" r:id="rId7"/>
    <p:sldMasterId id="2147483723" r:id="rId8"/>
    <p:sldMasterId id="2147483767" r:id="rId9"/>
    <p:sldMasterId id="2147483691" r:id="rId10"/>
    <p:sldMasterId id="2147483684" r:id="rId11"/>
  </p:sldMasterIdLst>
  <p:notesMasterIdLst>
    <p:notesMasterId r:id="rId23"/>
  </p:notesMasterIdLst>
  <p:sldIdLst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embeddedFontLst>
    <p:embeddedFont>
      <p:font typeface="Aptos Light" panose="020B0004020202020204" pitchFamily="34" charset="0"/>
      <p:regular r:id="rId24"/>
      <p:italic r:id="rId25"/>
    </p:embeddedFont>
    <p:embeddedFont>
      <p:font typeface="Aptos SemiBold" panose="020B0004020202020204" pitchFamily="34" charset="0"/>
      <p:regular r:id="rId26"/>
      <p:bold r:id="rId27"/>
      <p:italic r:id="rId28"/>
      <p:boldItalic r:id="rId29"/>
    </p:embeddedFont>
    <p:embeddedFont>
      <p:font typeface="Barlow" pitchFamily="2" charset="77"/>
      <p:regular r:id="rId30"/>
      <p:bold r:id="rId31"/>
      <p:italic r:id="rId32"/>
      <p:boldItalic r:id="rId33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3C"/>
    <a:srgbClr val="5A9AB0"/>
    <a:srgbClr val="E1DFD9"/>
    <a:srgbClr val="E0963C"/>
    <a:srgbClr val="5A1E1E"/>
    <a:srgbClr val="00321E"/>
    <a:srgbClr val="A7B5B9"/>
    <a:srgbClr val="487846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0"/>
    <p:restoredTop sz="94626"/>
  </p:normalViewPr>
  <p:slideViewPr>
    <p:cSldViewPr snapToGrid="0" snapToObjects="1">
      <p:cViewPr varScale="1">
        <p:scale>
          <a:sx n="127" d="100"/>
          <a:sy n="127" d="100"/>
        </p:scale>
        <p:origin x="84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font" Target="fonts/font3.fntdata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7DCF-5F8A-9742-A865-D2C8431721D1}" type="datetimeFigureOut">
              <a:rPr lang="sv-SE" smtClean="0"/>
              <a:t>2026-06-02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1AAD2-EDA2-0744-A0A9-B4F7677862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545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3BEABBF-DD97-69CE-0D7D-46BE356C6103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5369"/>
          <a:stretch/>
        </p:blipFill>
        <p:spPr>
          <a:xfrm>
            <a:off x="0" y="6207540"/>
            <a:ext cx="2441050" cy="65046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D66384F-70FF-4C56-6E12-118CD0856B6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9042"/>
          <a:stretch/>
        </p:blipFill>
        <p:spPr>
          <a:xfrm>
            <a:off x="7884805" y="5669391"/>
            <a:ext cx="4307195" cy="121689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282770A-EA08-4250-0F28-67ECA7ECB4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35572" y="6445464"/>
            <a:ext cx="2897425" cy="4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08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28B233-6EE5-46C3-56BF-4073DAEC6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3195" b="12429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b="1" i="0" cap="none" baseline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5BBC5-2DED-C3AA-39A1-9B7E54D6D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4502150"/>
            <a:ext cx="5424487" cy="17795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8" name="Bildobjekt 4">
            <a:extLst>
              <a:ext uri="{FF2B5EF4-FFF2-40B4-BE49-F238E27FC236}">
                <a16:creationId xmlns:a16="http://schemas.microsoft.com/office/drawing/2014/main" id="{E59072CC-EDC2-076C-D11B-D1E1A2123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B7FF95FB-8EC4-03EE-0073-B26CB72063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7988" y="604809"/>
            <a:ext cx="2362744" cy="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5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1">
            <a:extLst>
              <a:ext uri="{FF2B5EF4-FFF2-40B4-BE49-F238E27FC236}">
                <a16:creationId xmlns:a16="http://schemas.microsoft.com/office/drawing/2014/main" id="{D6E96016-0DFC-2BDD-6AB3-948E9CCCA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650" y="1490767"/>
            <a:ext cx="6797169" cy="1325563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9CFC0F3-58A9-51B8-E50F-73823E3A8A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6649" y="2960589"/>
            <a:ext cx="6797169" cy="2364447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buFont typeface="Arial" panose="020B0604020202020204" pitchFamily="34" charset="0"/>
              <a:buChar char="•"/>
              <a:defRPr sz="2000" b="0" i="0" baseline="0">
                <a:solidFill>
                  <a:schemeClr val="bg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ptos" panose="020B0004020202020204" pitchFamily="34" charset="0"/>
              </a:defRPr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475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5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5AA80C-282D-D7ED-DAC8-26A009555116}"/>
              </a:ext>
            </a:extLst>
          </p:cNvPr>
          <p:cNvSpPr/>
          <p:nvPr userDrawn="1"/>
        </p:nvSpPr>
        <p:spPr>
          <a:xfrm>
            <a:off x="0" y="5859263"/>
            <a:ext cx="12192000" cy="998737"/>
          </a:xfrm>
          <a:prstGeom prst="rect">
            <a:avLst/>
          </a:prstGeom>
          <a:solidFill>
            <a:srgbClr val="E1DF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122E396C-405F-FD93-0E3A-641245679F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-79513" y="4107034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56140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9" y="1490767"/>
            <a:ext cx="5267417" cy="1325563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988" y="2960589"/>
            <a:ext cx="5267417" cy="236444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buFontTx/>
              <a:buNone/>
              <a:defRPr sz="2000" b="0" i="0" baseline="0">
                <a:solidFill>
                  <a:schemeClr val="tx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57638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228183" y="5830902"/>
            <a:ext cx="5963817" cy="102709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40051" y="6122790"/>
            <a:ext cx="4781657" cy="82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6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5365" r="1"/>
          <a:stretch/>
        </p:blipFill>
        <p:spPr>
          <a:xfrm>
            <a:off x="-28281" y="5505947"/>
            <a:ext cx="4289196" cy="135205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8899" y="6224820"/>
            <a:ext cx="5701694" cy="7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88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57DB11F-B0D7-A6C5-DF83-4F28E41F62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284922" y="-15714"/>
            <a:ext cx="6907078" cy="6907078"/>
          </a:xfrm>
          <a:prstGeom prst="rect">
            <a:avLst/>
          </a:prstGeom>
        </p:spPr>
      </p:pic>
      <p:pic>
        <p:nvPicPr>
          <p:cNvPr id="2" name="Bildobjekt 4">
            <a:extLst>
              <a:ext uri="{FF2B5EF4-FFF2-40B4-BE49-F238E27FC236}">
                <a16:creationId xmlns:a16="http://schemas.microsoft.com/office/drawing/2014/main" id="{45B894A5-45A9-64BB-97C0-2AC184B6B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7092" y="5898766"/>
            <a:ext cx="2124537" cy="722465"/>
          </a:xfrm>
          <a:prstGeom prst="rect">
            <a:avLst/>
          </a:prstGeom>
        </p:spPr>
      </p:pic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35765AE0-EF14-4B7D-12CF-4B501AC7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4" y="1490767"/>
            <a:ext cx="4894884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49ED6DD-6A61-71FA-B3DC-BB9FE85AC5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3" y="2960589"/>
            <a:ext cx="4894884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C51277-5F34-F24D-F56A-C696F79DA02A}"/>
              </a:ext>
            </a:extLst>
          </p:cNvPr>
          <p:cNvGrpSpPr/>
          <p:nvPr userDrawn="1"/>
        </p:nvGrpSpPr>
        <p:grpSpPr>
          <a:xfrm>
            <a:off x="9724108" y="4806388"/>
            <a:ext cx="121479" cy="121479"/>
            <a:chOff x="6556213" y="1193800"/>
            <a:chExt cx="197679" cy="19767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1CA2D26-6562-D235-CB19-1F285BBC10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9C5E0A7-59E2-EA15-DCA0-6DAF1751A50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48EFD-6AA5-5F60-B6E0-CC0EF7F1D7FF}"/>
              </a:ext>
            </a:extLst>
          </p:cNvPr>
          <p:cNvGrpSpPr/>
          <p:nvPr userDrawn="1"/>
        </p:nvGrpSpPr>
        <p:grpSpPr>
          <a:xfrm>
            <a:off x="9120336" y="4743617"/>
            <a:ext cx="121479" cy="121479"/>
            <a:chOff x="6556213" y="1193800"/>
            <a:chExt cx="197679" cy="19767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168032F-3D9E-BE88-B642-E75A1AC3A6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E1CE67-1240-9D21-25E7-8665FCE5E8E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8347FE-788B-14DE-0A89-F24661BF01DE}"/>
              </a:ext>
            </a:extLst>
          </p:cNvPr>
          <p:cNvGrpSpPr/>
          <p:nvPr userDrawn="1"/>
        </p:nvGrpSpPr>
        <p:grpSpPr>
          <a:xfrm>
            <a:off x="7850018" y="6290847"/>
            <a:ext cx="121479" cy="121479"/>
            <a:chOff x="6556213" y="1193800"/>
            <a:chExt cx="197679" cy="19767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DF5DE16-4FCE-17C0-1B28-153619719A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3DDB85-13E3-5F2F-269D-696F13D18F1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54EF7B-1162-5174-35F2-9544319F4EBC}"/>
              </a:ext>
            </a:extLst>
          </p:cNvPr>
          <p:cNvGrpSpPr/>
          <p:nvPr userDrawn="1"/>
        </p:nvGrpSpPr>
        <p:grpSpPr>
          <a:xfrm>
            <a:off x="10704512" y="4221088"/>
            <a:ext cx="121479" cy="121479"/>
            <a:chOff x="6556213" y="1193800"/>
            <a:chExt cx="197679" cy="19767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BCD0FA1-756B-24D0-13E2-6B4557A019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BAD1D8-33CA-386E-2BDF-D41923C15D4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558905" y="1193800"/>
              <a:ext cx="192295" cy="197679"/>
            </a:xfrm>
            <a:prstGeom prst="line">
              <a:avLst/>
            </a:prstGeom>
            <a:ln w="41275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9813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E0AF7DB7-52A6-1E48-B16B-80D454024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003335"/>
            <a:ext cx="12192000" cy="506511"/>
          </a:xfrm>
        </p:spPr>
        <p:txBody>
          <a:bodyPr/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5612BDC6-7FF7-E04C-ADA2-C50C18ED4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4284601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E0AF7DB7-52A6-1E48-B16B-80D454024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003335"/>
            <a:ext cx="12192000" cy="506511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sv-SE" dirty="0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59BA4A8C-C58A-474F-8BAA-A68EDD0E16D0}"/>
              </a:ext>
            </a:extLst>
          </p:cNvPr>
          <p:cNvSpPr txBox="1">
            <a:spLocks/>
          </p:cNvSpPr>
          <p:nvPr userDrawn="1"/>
        </p:nvSpPr>
        <p:spPr>
          <a:xfrm>
            <a:off x="-1" y="4929147"/>
            <a:ext cx="12192000" cy="506511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Klicka här för att ändra mall för underrubrikformat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252C4E0-54DD-034C-B99B-B9D09D827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29858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228183" y="5830902"/>
            <a:ext cx="5963817" cy="102709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40049" y="6122790"/>
            <a:ext cx="4781653" cy="82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0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D3E62C90-A71A-4840-98FB-636BBE397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3" y="1490767"/>
            <a:ext cx="1055915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600" baseline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CD026E3-E8AC-9449-A77B-0566CECDD5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2" y="2960589"/>
            <a:ext cx="10559155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C02BAEF-44A8-B9E9-8B34-89971FB2AE5B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5365" r="1"/>
          <a:stretch/>
        </p:blipFill>
        <p:spPr>
          <a:xfrm>
            <a:off x="-28281" y="5505947"/>
            <a:ext cx="4289196" cy="135205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FE4506D-30C5-2119-E3CE-5B691CF069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59303" y="6224820"/>
            <a:ext cx="4160885" cy="7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8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66716-369E-FEC8-E7C1-8032FE0EB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9" r="309"/>
          <a:stretch/>
        </p:blipFill>
        <p:spPr>
          <a:xfrm>
            <a:off x="0" y="5247861"/>
            <a:ext cx="12192000" cy="1610140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4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4EDFC7-2054-1436-3EC4-93D603CC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" y="5256690"/>
            <a:ext cx="12191992" cy="1600199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41674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tree&#10;&#10;Description automatically generated">
            <a:extLst>
              <a:ext uri="{FF2B5EF4-FFF2-40B4-BE49-F238E27FC236}">
                <a16:creationId xmlns:a16="http://schemas.microsoft.com/office/drawing/2014/main" id="{A54EDFC7-2054-1436-3EC4-93D603CC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56690"/>
            <a:ext cx="12192000" cy="1600199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68533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4EDFC7-2054-1436-3EC4-93D603CCA0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" y="5256690"/>
            <a:ext cx="12191992" cy="1600199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DA80861-F25D-F82D-31A5-B8C9784EA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9513" y="3503353"/>
            <a:ext cx="12271513" cy="3195706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cap="all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13613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2386FA8-5D13-85D1-6E72-827696366D27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4937" t="7324" r="11534" b="8091"/>
          <a:stretch/>
        </p:blipFill>
        <p:spPr>
          <a:xfrm>
            <a:off x="6230318" y="15498"/>
            <a:ext cx="5961681" cy="6858000"/>
          </a:xfrm>
          <a:prstGeom prst="rect">
            <a:avLst/>
          </a:prstGeom>
        </p:spPr>
      </p:pic>
      <p:pic>
        <p:nvPicPr>
          <p:cNvPr id="2" name="Bildobjekt 4">
            <a:extLst>
              <a:ext uri="{FF2B5EF4-FFF2-40B4-BE49-F238E27FC236}">
                <a16:creationId xmlns:a16="http://schemas.microsoft.com/office/drawing/2014/main" id="{45B894A5-45A9-64BB-97C0-2AC184B6B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77092" y="5898766"/>
            <a:ext cx="2124537" cy="722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22D2C-CEAD-4C9B-5B4B-A2807788D456}"/>
              </a:ext>
            </a:extLst>
          </p:cNvPr>
          <p:cNvSpPr txBox="1"/>
          <p:nvPr userDrawn="1"/>
        </p:nvSpPr>
        <p:spPr>
          <a:xfrm>
            <a:off x="6964618" y="4506393"/>
            <a:ext cx="1112864" cy="37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Barlow" pitchFamily="2" charset="77"/>
              </a:rPr>
              <a:t>Norway</a:t>
            </a:r>
            <a:endParaRPr lang="fi-FI" dirty="0">
              <a:latin typeface="Barlow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A03CB-A513-D319-FB09-BDC088C4FEE8}"/>
              </a:ext>
            </a:extLst>
          </p:cNvPr>
          <p:cNvSpPr txBox="1"/>
          <p:nvPr userDrawn="1"/>
        </p:nvSpPr>
        <p:spPr>
          <a:xfrm>
            <a:off x="10453674" y="3745639"/>
            <a:ext cx="242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Barlow" pitchFamily="2" charset="77"/>
              </a:rPr>
              <a:t>Finland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63ACF-3616-151E-7019-4A8A8181C0A0}"/>
              </a:ext>
            </a:extLst>
          </p:cNvPr>
          <p:cNvSpPr txBox="1"/>
          <p:nvPr userDrawn="1"/>
        </p:nvSpPr>
        <p:spPr>
          <a:xfrm>
            <a:off x="8027567" y="4936929"/>
            <a:ext cx="1063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latin typeface="Barlow" pitchFamily="2" charset="77"/>
              </a:rPr>
              <a:t>Sweden</a:t>
            </a:r>
            <a:endParaRPr lang="fi-FI" dirty="0">
              <a:latin typeface="Barlow" pitchFamily="2" charset="77"/>
            </a:endParaRPr>
          </a:p>
        </p:txBody>
      </p:sp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35765AE0-EF14-4B7D-12CF-4B501AC77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584" y="1490767"/>
            <a:ext cx="4894884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3600" baseline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49ED6DD-6A61-71FA-B3DC-BB9FE85AC5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583" y="2960589"/>
            <a:ext cx="4894884" cy="23644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0" i="0" baseline="0">
                <a:solidFill>
                  <a:schemeClr val="bg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2353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495769-7849-EB42-3123-08BE53558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098" b="231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2DB5E90D-2CF5-4747-8472-6FAC6901EA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6818" y="1898072"/>
            <a:ext cx="7160307" cy="210436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 b="1" i="0" cap="none" baseline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5BBC5-2DED-C3AA-39A1-9B7E54D6D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4502150"/>
            <a:ext cx="5424487" cy="17795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8" name="Bildobjekt 4">
            <a:extLst>
              <a:ext uri="{FF2B5EF4-FFF2-40B4-BE49-F238E27FC236}">
                <a16:creationId xmlns:a16="http://schemas.microsoft.com/office/drawing/2014/main" id="{E59072CC-EDC2-076C-D11B-D1E1A2123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B7FF95FB-8EC4-03EE-0073-B26CB72063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7988" y="604809"/>
            <a:ext cx="2362744" cy="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8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sv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5" Type="http://schemas.openxmlformats.org/officeDocument/2006/relationships/image" Target="../media/image1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6">
            <a:extLst>
              <a:ext uri="{FF2B5EF4-FFF2-40B4-BE49-F238E27FC236}">
                <a16:creationId xmlns:a16="http://schemas.microsoft.com/office/drawing/2014/main" id="{DAEF526C-6754-1EE3-66D0-F46F045225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77092" y="284095"/>
            <a:ext cx="2124537" cy="725004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40944AD-43DC-CACA-1F0D-34C468A216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7988" y="604809"/>
            <a:ext cx="2362744" cy="3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232DAFA-D0A9-8341-B892-A86B2CBBDA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C77CB4-9BAA-BA8B-244A-F8B3DEFE7A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7988" y="604809"/>
            <a:ext cx="2362744" cy="3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2" r:id="rId2"/>
    <p:sldLayoutId id="2147483751" r:id="rId3"/>
    <p:sldLayoutId id="21474837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C77CB4-9BAA-BA8B-244A-F8B3DEFE7A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5383" y="604809"/>
            <a:ext cx="2362744" cy="371072"/>
          </a:xfrm>
          <a:prstGeom prst="rect">
            <a:avLst/>
          </a:prstGeom>
        </p:spPr>
      </p:pic>
      <p:pic>
        <p:nvPicPr>
          <p:cNvPr id="4" name="Bildobjekt 4">
            <a:extLst>
              <a:ext uri="{FF2B5EF4-FFF2-40B4-BE49-F238E27FC236}">
                <a16:creationId xmlns:a16="http://schemas.microsoft.com/office/drawing/2014/main" id="{C680A7DC-6175-20FF-37DC-9B55EB4C3E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7092" y="5856431"/>
            <a:ext cx="2124537" cy="72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8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A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232DAFA-D0A9-8341-B892-A86B2CBBDA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777092" y="284095"/>
            <a:ext cx="2124537" cy="725003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2DF7D587-01FF-2FA0-79E7-5218EB03AC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7813" y="350355"/>
            <a:ext cx="1407400" cy="2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8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70" r:id="rId2"/>
    <p:sldLayoutId id="2147483769" r:id="rId3"/>
    <p:sldLayoutId id="21474837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25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290DB1A-D337-6449-B079-830C094462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77092" y="284095"/>
            <a:ext cx="2124537" cy="725004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16CB565-9ECB-6716-DFFC-87D6118732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7973" y="356706"/>
            <a:ext cx="1407404" cy="22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FE9C4775-2DB6-BD75-66B0-BC539985E9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7988" y="604809"/>
            <a:ext cx="2362744" cy="3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6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7C940A2-1B0D-DC45-B528-7FD006436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1808" y="2276061"/>
            <a:ext cx="4688383" cy="1599923"/>
          </a:xfrm>
          <a:prstGeom prst="rect">
            <a:avLst/>
          </a:prstGeom>
        </p:spPr>
      </p:pic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5467ED5D-7E9D-1343-9D5D-144AB9BBB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57069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73A0A83-F683-BB4C-BF67-69D56D985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1808" y="2276061"/>
            <a:ext cx="4688383" cy="1599923"/>
          </a:xfrm>
          <a:prstGeom prst="rect">
            <a:avLst/>
          </a:prstGeom>
        </p:spPr>
      </p:pic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4478E539-F584-F54A-8443-DC2E6233A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12556" y="284095"/>
            <a:ext cx="1179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baseline="0">
                <a:solidFill>
                  <a:schemeClr val="tx1"/>
                </a:solidFill>
                <a:latin typeface="Barlow" pitchFamily="2" charset="77"/>
                <a:ea typeface="Helvetica Neue Thin" panose="020B0403020202020204" pitchFamily="34" charset="0"/>
                <a:cs typeface="Arial" panose="020B0604020202020204" pitchFamily="34" charset="0"/>
              </a:defRPr>
            </a:lvl1pPr>
          </a:lstStyle>
          <a:p>
            <a:fld id="{5763E27D-B58A-0447-AC08-242D3585EF82}" type="datetimeFigureOut">
              <a:rPr lang="sv-SE" smtClean="0"/>
              <a:pPr/>
              <a:t>2026-06-02</a:t>
            </a:fld>
            <a:endParaRPr lang="sv-SE" sz="800" dirty="0"/>
          </a:p>
        </p:txBody>
      </p:sp>
    </p:spTree>
    <p:extLst>
      <p:ext uri="{BB962C8B-B14F-4D97-AF65-F5344CB8AC3E}">
        <p14:creationId xmlns:p14="http://schemas.microsoft.com/office/powerpoint/2010/main" val="370680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F6D246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D377-D029-6DA5-AC16-39F99C5435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cap="none" dirty="0">
                <a:latin typeface="Aptos" panose="020B0004020202020204" pitchFamily="34" charset="0"/>
              </a:rPr>
              <a:t>A strategic east–west </a:t>
            </a:r>
            <a:br>
              <a:rPr lang="en-GB" cap="none" dirty="0">
                <a:latin typeface="Aptos" panose="020B0004020202020204" pitchFamily="34" charset="0"/>
              </a:rPr>
            </a:br>
            <a:r>
              <a:rPr lang="en-GB" cap="none" dirty="0">
                <a:latin typeface="Aptos" panose="020B0004020202020204" pitchFamily="34" charset="0"/>
              </a:rPr>
              <a:t>connection shaping </a:t>
            </a:r>
            <a:br>
              <a:rPr lang="en-GB" cap="none" dirty="0">
                <a:latin typeface="Aptos" panose="020B0004020202020204" pitchFamily="34" charset="0"/>
              </a:rPr>
            </a:br>
            <a:r>
              <a:rPr lang="en-GB" cap="none" dirty="0">
                <a:latin typeface="Aptos" panose="020B0004020202020204" pitchFamily="34" charset="0"/>
              </a:rPr>
              <a:t>Northern Europe</a:t>
            </a:r>
            <a:endParaRPr lang="en-FI" cap="none" dirty="0"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7108C-F960-F2E2-5548-68EEB5524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br>
              <a:rPr lang="en-GB" dirty="0"/>
            </a:b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3426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B19C0-DF13-2BDB-4E66-C1C8A103E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385C2-C1D2-ABC1-07BE-A6A50854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350" y="740618"/>
            <a:ext cx="6797169" cy="600689"/>
          </a:xfrm>
        </p:spPr>
        <p:txBody>
          <a:bodyPr/>
          <a:lstStyle/>
          <a:p>
            <a:r>
              <a:rPr lang="en-GB" dirty="0"/>
              <a:t>Key messages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948F1-CAA3-16A5-55DF-493BAA723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688" y="1444351"/>
            <a:ext cx="7173912" cy="5046884"/>
          </a:xfrm>
        </p:spPr>
        <p:txBody>
          <a:bodyPr/>
          <a:lstStyle/>
          <a:p>
            <a:pPr fontAlgn="base"/>
            <a:r>
              <a:rPr lang="en-GB" dirty="0"/>
              <a:t>Not only a regional project</a:t>
            </a:r>
          </a:p>
          <a:p>
            <a:pPr fontAlgn="base"/>
            <a:r>
              <a:rPr lang="en-GB" dirty="0"/>
              <a:t>A strategic investment for Finland, Sweden and Europe</a:t>
            </a:r>
          </a:p>
          <a:p>
            <a:pPr fontAlgn="base"/>
            <a:r>
              <a:rPr lang="en-GB" dirty="0"/>
              <a:t>Strengthens resilience and security of supply</a:t>
            </a:r>
          </a:p>
          <a:p>
            <a:pPr fontAlgn="base"/>
            <a:r>
              <a:rPr lang="en-GB" dirty="0"/>
              <a:t>Supports military mobility</a:t>
            </a:r>
          </a:p>
          <a:p>
            <a:pPr fontAlgn="base"/>
            <a:r>
              <a:rPr lang="sv-FI" dirty="0"/>
              <a:t>Strengthens Nordic and European transport networks through new east–west connections</a:t>
            </a:r>
            <a:endParaRPr lang="en-GB" dirty="0"/>
          </a:p>
          <a:p>
            <a:pPr fontAlgn="base"/>
            <a:r>
              <a:rPr lang="en-GB" dirty="0"/>
              <a:t>Enhances competitiveness</a:t>
            </a:r>
          </a:p>
          <a:p>
            <a:pPr fontAlgn="base"/>
            <a:r>
              <a:rPr lang="en-GB" dirty="0"/>
              <a:t>Technically feasible</a:t>
            </a:r>
          </a:p>
          <a:p>
            <a:pPr fontAlgn="base"/>
            <a:r>
              <a:rPr lang="en-GB" dirty="0"/>
              <a:t>Initial estimates suggest the project could fully </a:t>
            </a:r>
            <a:br>
              <a:rPr lang="en-GB" dirty="0"/>
            </a:br>
            <a:r>
              <a:rPr lang="en-GB" dirty="0"/>
              <a:t>or partly pay for itself</a:t>
            </a:r>
          </a:p>
          <a:p>
            <a:pPr fontAlgn="base"/>
            <a:r>
              <a:rPr lang="en-GB" dirty="0"/>
              <a:t>Wider benefits analyses confirm a </a:t>
            </a:r>
            <a:r>
              <a:rPr lang="en-GB"/>
              <a:t>sound investment</a:t>
            </a:r>
            <a:br>
              <a:rPr lang="en-GB"/>
            </a:br>
            <a:r>
              <a:rPr lang="en-GB"/>
              <a:t>despite </a:t>
            </a:r>
            <a:r>
              <a:rPr lang="en-GB" dirty="0"/>
              <a:t>high costs</a:t>
            </a:r>
          </a:p>
          <a:p>
            <a:pPr fontAlgn="base"/>
            <a:r>
              <a:rPr lang="en-GB" dirty="0"/>
              <a:t>Clear strategic value for military mobility, </a:t>
            </a:r>
            <a:br>
              <a:rPr lang="en-GB" dirty="0"/>
            </a:br>
            <a:r>
              <a:rPr lang="en-GB" dirty="0"/>
              <a:t>preparedness and food security</a:t>
            </a:r>
          </a:p>
          <a:p>
            <a:endParaRPr lang="en-GB" dirty="0"/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94C73-15D0-CB87-ED57-098032A2B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703800"/>
            <a:ext cx="5353878" cy="61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62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93CC-39E8-1152-F059-18EDA7CB74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dirty="0"/>
              <a:t>Thank you!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D6207-5F4D-7DE8-19BC-6014041959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13" y="4095750"/>
            <a:ext cx="5424487" cy="1779588"/>
          </a:xfrm>
        </p:spPr>
        <p:txBody>
          <a:bodyPr/>
          <a:lstStyle/>
          <a:p>
            <a:r>
              <a:rPr lang="en-GB" sz="2000" b="1" dirty="0"/>
              <a:t>Follow our results</a:t>
            </a:r>
          </a:p>
          <a:p>
            <a:r>
              <a:rPr lang="en-GB" sz="2000" dirty="0" err="1"/>
              <a:t>kvarken.org</a:t>
            </a:r>
            <a:endParaRPr lang="en-GB" sz="2000" dirty="0"/>
          </a:p>
          <a:p>
            <a:r>
              <a:rPr lang="en-GB" sz="2000" dirty="0" err="1"/>
              <a:t>facebook.com</a:t>
            </a:r>
            <a:r>
              <a:rPr lang="en-GB" sz="2000" dirty="0"/>
              <a:t>/</a:t>
            </a:r>
            <a:r>
              <a:rPr lang="en-GB" sz="2000" dirty="0" err="1"/>
              <a:t>kvarkenradet</a:t>
            </a:r>
            <a:endParaRPr lang="en-GB" sz="2000" dirty="0"/>
          </a:p>
          <a:p>
            <a:r>
              <a:rPr lang="en-GB" sz="2000" dirty="0" err="1"/>
              <a:t>linkedin.com</a:t>
            </a:r>
            <a:r>
              <a:rPr lang="en-GB" sz="2000" dirty="0"/>
              <a:t>/company/</a:t>
            </a:r>
            <a:r>
              <a:rPr lang="en-GB" sz="2000" dirty="0" err="1"/>
              <a:t>kvarkencouncil</a:t>
            </a:r>
            <a:endParaRPr lang="en-GB" sz="2000" dirty="0"/>
          </a:p>
          <a:p>
            <a:br>
              <a:rPr lang="en-GB" dirty="0"/>
            </a:b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0318E-828F-50A6-5582-4CD3FDFB3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270" y="4451419"/>
            <a:ext cx="4711783" cy="1535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BD3C55-D55C-0838-C724-032D5C7392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56433" y="4554538"/>
            <a:ext cx="1320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7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F27899-2F77-FD88-F5A4-C2056D58B6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330"/>
          <a:stretch>
            <a:fillRect/>
          </a:stretch>
        </p:blipFill>
        <p:spPr>
          <a:xfrm>
            <a:off x="7100737" y="1180216"/>
            <a:ext cx="5091263" cy="5677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73E85-38E6-020D-57AF-0E9E41680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21272"/>
            <a:ext cx="6555628" cy="668681"/>
          </a:xfrm>
        </p:spPr>
        <p:txBody>
          <a:bodyPr lIns="0"/>
          <a:lstStyle/>
          <a:p>
            <a:r>
              <a:rPr lang="en-GB" b="1" dirty="0">
                <a:solidFill>
                  <a:srgbClr val="002A3C"/>
                </a:solidFill>
              </a:rPr>
              <a:t>The </a:t>
            </a:r>
            <a:r>
              <a:rPr lang="en-GB" b="1" dirty="0" err="1">
                <a:solidFill>
                  <a:srgbClr val="002A3C"/>
                </a:solidFill>
              </a:rPr>
              <a:t>Kvarken</a:t>
            </a:r>
            <a:r>
              <a:rPr lang="en-GB" b="1" dirty="0">
                <a:solidFill>
                  <a:srgbClr val="002A3C"/>
                </a:solidFill>
              </a:rPr>
              <a:t> Council EGTC</a:t>
            </a:r>
            <a:br>
              <a:rPr lang="en-GB" sz="2000" dirty="0">
                <a:solidFill>
                  <a:srgbClr val="002A3C"/>
                </a:solidFill>
              </a:rPr>
            </a:br>
            <a:r>
              <a:rPr lang="en-GB" sz="2000" dirty="0">
                <a:solidFill>
                  <a:srgbClr val="002A3C"/>
                </a:solidFill>
                <a:latin typeface="Aptos Light" panose="020B0004020202020204" pitchFamily="34" charset="0"/>
              </a:rPr>
              <a:t>European Grouping of Territorial Cooperation</a:t>
            </a:r>
            <a:endParaRPr lang="en-FI" sz="2000" dirty="0">
              <a:solidFill>
                <a:srgbClr val="002A3C"/>
              </a:solidFill>
              <a:latin typeface="Aptos Light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BF1C3-1D37-F971-E9D4-6EA3F6F4C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723" y="1966822"/>
            <a:ext cx="3639656" cy="4563679"/>
          </a:xfrm>
        </p:spPr>
        <p:txBody>
          <a:bodyPr lIns="0"/>
          <a:lstStyle/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100" b="1" dirty="0"/>
              <a:t>Main members of the </a:t>
            </a:r>
            <a:r>
              <a:rPr lang="en-GB" sz="1100" b="1" dirty="0" err="1"/>
              <a:t>Kvarken</a:t>
            </a:r>
            <a:r>
              <a:rPr lang="en-GB" sz="1100" b="1" dirty="0"/>
              <a:t> Council </a:t>
            </a:r>
            <a:br>
              <a:rPr lang="en-GB" sz="1100" b="1" dirty="0"/>
            </a:br>
            <a:r>
              <a:rPr lang="en-GB" sz="1100" b="1" dirty="0"/>
              <a:t>(with voting rights)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Region </a:t>
            </a:r>
            <a:r>
              <a:rPr lang="en-GB" sz="1200" dirty="0" err="1">
                <a:latin typeface="Aptos Light" panose="020B0004020202020204" pitchFamily="34" charset="0"/>
              </a:rPr>
              <a:t>Västerbotten</a:t>
            </a:r>
            <a:r>
              <a:rPr lang="en-GB" sz="1200" dirty="0">
                <a:latin typeface="Aptos Light" panose="020B0004020202020204" pitchFamily="34" charset="0"/>
              </a:rPr>
              <a:t> 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Umeå</a:t>
            </a:r>
            <a:r>
              <a:rPr lang="en-GB" sz="1200" dirty="0">
                <a:latin typeface="Aptos Light" panose="020B0004020202020204" pitchFamily="34" charset="0"/>
              </a:rPr>
              <a:t> Municipality 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Örnsköldsvik Municipality 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The Regional Council of Ostrobothnia 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The Regional Council of South Ostrobothnia 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The Regional Council of Central Ostrobothnia 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City of Vaasa 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City of Kokkola 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City of </a:t>
            </a:r>
            <a:r>
              <a:rPr lang="en-GB" sz="1200" dirty="0" err="1">
                <a:latin typeface="Aptos Light" panose="020B0004020202020204" pitchFamily="34" charset="0"/>
              </a:rPr>
              <a:t>Seinäjoki</a:t>
            </a:r>
            <a:r>
              <a:rPr lang="en-GB" sz="1200" dirty="0">
                <a:latin typeface="Aptos Light" panose="020B0004020202020204" pitchFamily="34" charset="0"/>
              </a:rPr>
              <a:t> 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City of Jakobstad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City of </a:t>
            </a:r>
            <a:r>
              <a:rPr lang="en-GB" sz="1200" dirty="0" err="1">
                <a:latin typeface="Aptos Light" panose="020B0004020202020204" pitchFamily="34" charset="0"/>
              </a:rPr>
              <a:t>Kurikka</a:t>
            </a:r>
            <a:r>
              <a:rPr lang="en-GB" sz="1200" dirty="0">
                <a:latin typeface="Aptos Light" panose="020B0004020202020204" pitchFamily="34" charset="0"/>
              </a:rPr>
              <a:t> 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Korsholm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Storuman</a:t>
            </a:r>
            <a:r>
              <a:rPr lang="en-GB" sz="1200" dirty="0">
                <a:latin typeface="Aptos Light" panose="020B0004020202020204" pitchFamily="34" charset="0"/>
              </a:rPr>
              <a:t>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Lycksele</a:t>
            </a:r>
            <a:r>
              <a:rPr lang="en-GB" sz="1200" dirty="0">
                <a:latin typeface="Aptos Light" panose="020B0004020202020204" pitchFamily="34" charset="0"/>
              </a:rPr>
              <a:t>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Skellefteå</a:t>
            </a:r>
            <a:r>
              <a:rPr lang="en-GB" sz="1200" dirty="0">
                <a:latin typeface="Aptos Light" panose="020B0004020202020204" pitchFamily="34" charset="0"/>
              </a:rPr>
              <a:t>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Region </a:t>
            </a:r>
            <a:r>
              <a:rPr lang="en-GB" sz="1200" dirty="0" err="1">
                <a:latin typeface="Aptos Light" panose="020B0004020202020204" pitchFamily="34" charset="0"/>
              </a:rPr>
              <a:t>Västernorrland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760"/>
              </a:lnSpc>
            </a:pPr>
            <a:br>
              <a:rPr lang="en-GB" sz="800" dirty="0"/>
            </a:br>
            <a:endParaRPr lang="en-FI" sz="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016DD4-A5EC-5251-4FE7-35A44B54F86B}"/>
              </a:ext>
            </a:extLst>
          </p:cNvPr>
          <p:cNvSpPr txBox="1">
            <a:spLocks/>
          </p:cNvSpPr>
          <p:nvPr/>
        </p:nvSpPr>
        <p:spPr>
          <a:xfrm>
            <a:off x="3615374" y="1966822"/>
            <a:ext cx="2015135" cy="4563679"/>
          </a:xfrm>
          <a:prstGeom prst="rect">
            <a:avLst/>
          </a:prstGeom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100" b="1" dirty="0"/>
              <a:t>Other municipal members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Vindeln</a:t>
            </a:r>
            <a:r>
              <a:rPr lang="en-GB" sz="1200" dirty="0">
                <a:latin typeface="Aptos Light" panose="020B0004020202020204" pitchFamily="34" charset="0"/>
              </a:rPr>
              <a:t>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City of </a:t>
            </a:r>
            <a:r>
              <a:rPr lang="en-GB" sz="1200" dirty="0" err="1">
                <a:latin typeface="Aptos Light" panose="020B0004020202020204" pitchFamily="34" charset="0"/>
              </a:rPr>
              <a:t>Nykarleby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City of </a:t>
            </a:r>
            <a:r>
              <a:rPr lang="en-GB" sz="1200" dirty="0" err="1">
                <a:latin typeface="Aptos Light" panose="020B0004020202020204" pitchFamily="34" charset="0"/>
              </a:rPr>
              <a:t>Närpes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Nordmaling</a:t>
            </a:r>
            <a:r>
              <a:rPr lang="en-GB" sz="1200" dirty="0">
                <a:latin typeface="Aptos Light" panose="020B0004020202020204" pitchFamily="34" charset="0"/>
              </a:rPr>
              <a:t>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Vännäs</a:t>
            </a:r>
            <a:r>
              <a:rPr lang="en-GB" sz="1200" dirty="0">
                <a:latin typeface="Aptos Light" panose="020B0004020202020204" pitchFamily="34" charset="0"/>
              </a:rPr>
              <a:t>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Larsmo</a:t>
            </a:r>
            <a:r>
              <a:rPr lang="en-GB" sz="1200" dirty="0">
                <a:latin typeface="Aptos Light" panose="020B0004020202020204" pitchFamily="34" charset="0"/>
              </a:rPr>
              <a:t>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Kronoby</a:t>
            </a:r>
            <a:r>
              <a:rPr lang="en-GB" sz="1200" dirty="0">
                <a:latin typeface="Aptos Light" panose="020B0004020202020204" pitchFamily="34" charset="0"/>
              </a:rPr>
              <a:t>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Sundsvall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City of </a:t>
            </a:r>
            <a:r>
              <a:rPr lang="en-GB" sz="1200" dirty="0" err="1">
                <a:latin typeface="Aptos Light" panose="020B0004020202020204" pitchFamily="34" charset="0"/>
              </a:rPr>
              <a:t>Kauhava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Lappajärvi</a:t>
            </a:r>
            <a:r>
              <a:rPr lang="en-GB" sz="1200" dirty="0">
                <a:latin typeface="Aptos Light" panose="020B0004020202020204" pitchFamily="34" charset="0"/>
              </a:rPr>
              <a:t>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Robersfors</a:t>
            </a:r>
            <a:r>
              <a:rPr lang="en-GB" sz="1200" dirty="0">
                <a:latin typeface="Aptos Light" panose="020B0004020202020204" pitchFamily="34" charset="0"/>
              </a:rPr>
              <a:t> Municipality</a:t>
            </a:r>
          </a:p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Pedersöre</a:t>
            </a:r>
            <a:r>
              <a:rPr lang="en-GB" sz="1200" dirty="0">
                <a:latin typeface="Aptos Light" panose="020B0004020202020204" pitchFamily="34" charset="0"/>
              </a:rPr>
              <a:t> Municipality</a:t>
            </a:r>
            <a:br>
              <a:rPr lang="en-GB" sz="800" dirty="0"/>
            </a:br>
            <a:endParaRPr lang="en-FI" sz="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055CB2-6FFF-72BD-4FA7-C833DB8DC219}"/>
              </a:ext>
            </a:extLst>
          </p:cNvPr>
          <p:cNvSpPr txBox="1">
            <a:spLocks/>
          </p:cNvSpPr>
          <p:nvPr/>
        </p:nvSpPr>
        <p:spPr>
          <a:xfrm>
            <a:off x="5612039" y="1966822"/>
            <a:ext cx="3639656" cy="4563679"/>
          </a:xfrm>
          <a:prstGeom prst="rect">
            <a:avLst/>
          </a:prstGeom>
        </p:spPr>
        <p:txBody>
          <a:bodyPr l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tx1"/>
                </a:solidFill>
                <a:latin typeface="Aptos" panose="020B0004020202020204" pitchFamily="34" charset="0"/>
                <a:ea typeface="Helvetica Neue Thin" panose="020B0403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960"/>
              </a:lnSpc>
              <a:spcBef>
                <a:spcPts val="600"/>
              </a:spcBef>
            </a:pPr>
            <a:r>
              <a:rPr lang="en-GB" sz="1100" b="1" dirty="0"/>
              <a:t>Organisational members </a:t>
            </a: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Vaasa Region Development Company VASEK</a:t>
            </a: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Vaasa University of Applied Sciences</a:t>
            </a: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University of Vaasa</a:t>
            </a: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Jakobstad Region Development Company Concordia</a:t>
            </a: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Into </a:t>
            </a:r>
            <a:r>
              <a:rPr lang="en-GB" sz="1200" dirty="0" err="1">
                <a:latin typeface="Aptos Light" panose="020B0004020202020204" pitchFamily="34" charset="0"/>
              </a:rPr>
              <a:t>Seinäjoki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Kristinestads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näringslivscentral</a:t>
            </a:r>
            <a:r>
              <a:rPr lang="en-GB" sz="1200" dirty="0">
                <a:latin typeface="Aptos Light" panose="020B0004020202020204" pitchFamily="34" charset="0"/>
              </a:rPr>
              <a:t>/ </a:t>
            </a:r>
            <a:br>
              <a:rPr lang="en-GB" sz="1200" dirty="0">
                <a:latin typeface="Aptos Light" panose="020B0004020202020204" pitchFamily="34" charset="0"/>
              </a:rPr>
            </a:br>
            <a:r>
              <a:rPr lang="en-GB" sz="1200" dirty="0" err="1">
                <a:latin typeface="Aptos Light" panose="020B0004020202020204" pitchFamily="34" charset="0"/>
              </a:rPr>
              <a:t>Kristiinankaupungin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elinkeinokeskus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Hanken School of Economics</a:t>
            </a: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Umeå</a:t>
            </a:r>
            <a:r>
              <a:rPr lang="en-GB" sz="1200" dirty="0">
                <a:latin typeface="Aptos Light" panose="020B0004020202020204" pitchFamily="34" charset="0"/>
              </a:rPr>
              <a:t> University</a:t>
            </a: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Mid Sweden University</a:t>
            </a: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Novia University of Applied Sciences</a:t>
            </a: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Seinäjoki</a:t>
            </a:r>
            <a:r>
              <a:rPr lang="en-GB" sz="1200" dirty="0">
                <a:latin typeface="Aptos Light" panose="020B0004020202020204" pitchFamily="34" charset="0"/>
              </a:rPr>
              <a:t> University of Applied Sciences</a:t>
            </a: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Åbo</a:t>
            </a:r>
            <a:r>
              <a:rPr lang="en-GB" sz="1200" dirty="0">
                <a:latin typeface="Aptos Light" panose="020B0004020202020204" pitchFamily="34" charset="0"/>
              </a:rPr>
              <a:t> </a:t>
            </a:r>
            <a:r>
              <a:rPr lang="en-GB" sz="1200" dirty="0" err="1">
                <a:latin typeface="Aptos Light" panose="020B0004020202020204" pitchFamily="34" charset="0"/>
              </a:rPr>
              <a:t>Akademi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>
                <a:latin typeface="Aptos Light" panose="020B0004020202020204" pitchFamily="34" charset="0"/>
              </a:rPr>
              <a:t>Federation of Swedish Municipalities</a:t>
            </a:r>
            <a:br>
              <a:rPr lang="en-GB" sz="1200" dirty="0">
                <a:latin typeface="Aptos Light" panose="020B0004020202020204" pitchFamily="34" charset="0"/>
              </a:rPr>
            </a:br>
            <a:r>
              <a:rPr lang="en-GB" sz="1200" dirty="0">
                <a:latin typeface="Aptos Light" panose="020B0004020202020204" pitchFamily="34" charset="0"/>
              </a:rPr>
              <a:t>in Ostrobothnia for Education and </a:t>
            </a:r>
            <a:br>
              <a:rPr lang="en-GB" sz="1200" dirty="0">
                <a:latin typeface="Aptos Light" panose="020B0004020202020204" pitchFamily="34" charset="0"/>
              </a:rPr>
            </a:br>
            <a:r>
              <a:rPr lang="en-GB" sz="1200" dirty="0">
                <a:latin typeface="Aptos Light" panose="020B0004020202020204" pitchFamily="34" charset="0"/>
              </a:rPr>
              <a:t>Culture (SÖFUK)</a:t>
            </a: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Metsähallitus</a:t>
            </a:r>
            <a:endParaRPr lang="en-GB" sz="1200" dirty="0">
              <a:latin typeface="Aptos Light" panose="020B0004020202020204" pitchFamily="34" charset="0"/>
            </a:endParaRPr>
          </a:p>
          <a:p>
            <a:pPr marL="0" indent="-457200">
              <a:lnSpc>
                <a:spcPts val="1140"/>
              </a:lnSpc>
              <a:spcBef>
                <a:spcPts val="600"/>
              </a:spcBef>
            </a:pPr>
            <a:r>
              <a:rPr lang="en-GB" sz="1200" dirty="0" err="1">
                <a:latin typeface="Aptos Light" panose="020B0004020202020204" pitchFamily="34" charset="0"/>
              </a:rPr>
              <a:t>Centria</a:t>
            </a:r>
            <a:br>
              <a:rPr lang="en-GB" sz="800" dirty="0"/>
            </a:br>
            <a:endParaRPr lang="en-FI" sz="8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14EF6E9-E90B-06A1-5106-1D962E978C15}"/>
              </a:ext>
            </a:extLst>
          </p:cNvPr>
          <p:cNvSpPr/>
          <p:nvPr/>
        </p:nvSpPr>
        <p:spPr>
          <a:xfrm>
            <a:off x="8799519" y="1256045"/>
            <a:ext cx="1715430" cy="592852"/>
          </a:xfrm>
          <a:prstGeom prst="roundRect">
            <a:avLst>
              <a:gd name="adj" fmla="val 50000"/>
            </a:avLst>
          </a:prstGeom>
          <a:solidFill>
            <a:srgbClr val="002A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Aptos" panose="020B0004020202020204" pitchFamily="34" charset="0"/>
              </a:rPr>
              <a:t>A cross-border platform </a:t>
            </a:r>
            <a:endParaRPr lang="en-FI" sz="1200" dirty="0">
              <a:latin typeface="Aptos" panose="020B00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71EA332-E289-EDA9-8219-6F977CC6B37F}"/>
              </a:ext>
            </a:extLst>
          </p:cNvPr>
          <p:cNvSpPr/>
          <p:nvPr/>
        </p:nvSpPr>
        <p:spPr>
          <a:xfrm>
            <a:off x="10065611" y="5089024"/>
            <a:ext cx="1848896" cy="668681"/>
          </a:xfrm>
          <a:prstGeom prst="roundRect">
            <a:avLst>
              <a:gd name="adj" fmla="val 50000"/>
            </a:avLst>
          </a:prstGeom>
          <a:solidFill>
            <a:srgbClr val="002A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The size of our region compared to Belgium</a:t>
            </a:r>
            <a:endParaRPr lang="en-FI" sz="1200" dirty="0">
              <a:latin typeface="Aptos" panose="020B00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D6AA14-3D5D-DBAF-3F0B-97B50FF345AE}"/>
              </a:ext>
            </a:extLst>
          </p:cNvPr>
          <p:cNvSpPr/>
          <p:nvPr/>
        </p:nvSpPr>
        <p:spPr>
          <a:xfrm>
            <a:off x="407987" y="5898383"/>
            <a:ext cx="4877445" cy="492369"/>
          </a:xfrm>
          <a:prstGeom prst="roundRect">
            <a:avLst>
              <a:gd name="adj" fmla="val 50000"/>
            </a:avLst>
          </a:prstGeom>
          <a:solidFill>
            <a:srgbClr val="002A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Aptos" panose="020B0004020202020204" pitchFamily="34" charset="0"/>
              </a:rPr>
              <a:t>A total </a:t>
            </a:r>
            <a:r>
              <a:rPr lang="en-GB" sz="1400">
                <a:latin typeface="Aptos" panose="020B0004020202020204" pitchFamily="34" charset="0"/>
              </a:rPr>
              <a:t>of 43 </a:t>
            </a:r>
            <a:r>
              <a:rPr lang="en-GB" sz="1400" dirty="0">
                <a:latin typeface="Aptos" panose="020B0004020202020204" pitchFamily="34" charset="0"/>
              </a:rPr>
              <a:t>members</a:t>
            </a:r>
            <a:endParaRPr lang="en-FI" sz="1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46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22E9-5BAA-8236-4E04-63FB3058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50" y="2083621"/>
            <a:ext cx="6797169" cy="468662"/>
          </a:xfrm>
        </p:spPr>
        <p:txBody>
          <a:bodyPr/>
          <a:lstStyle/>
          <a:p>
            <a:r>
              <a:rPr lang="en-GB" dirty="0"/>
              <a:t>Current context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B01EC-3421-CB0D-6A54-0FB7D410A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49" y="2649093"/>
            <a:ext cx="6797169" cy="2364447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What if</a:t>
            </a:r>
            <a:r>
              <a:rPr lang="en-GB" sz="2400" dirty="0"/>
              <a:t> the Baltic Sea routes were blocked?</a:t>
            </a:r>
          </a:p>
          <a:p>
            <a:endParaRPr lang="en-GB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/>
              <a:t>90% of Finnish and Swedish trade goes by sea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/>
              <a:t>Shared border with Russia: 1,340 km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/>
              <a:t>Limited east–west capacity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/>
              <a:t>Disruptions expose critical vulnerabilities</a:t>
            </a:r>
          </a:p>
          <a:p>
            <a:endParaRPr lang="en-GB" dirty="0"/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65B84-6678-AFE8-32AC-F1A1D6CF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062" y="844062"/>
            <a:ext cx="6013938" cy="60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0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E522D-2B97-5DE2-DC41-6F477740D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92DF-C17E-304E-C1A0-3E9B7B029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50" y="1547415"/>
            <a:ext cx="6797169" cy="468662"/>
          </a:xfrm>
        </p:spPr>
        <p:txBody>
          <a:bodyPr/>
          <a:lstStyle/>
          <a:p>
            <a:r>
              <a:rPr lang="en-GB" dirty="0"/>
              <a:t>Why this matters now?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C7D96-FAB4-CAC9-1FCA-59741A4D2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2149300"/>
            <a:ext cx="6797169" cy="4030384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sz="2400" dirty="0"/>
              <a:t>A transforming Northern Europe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/>
              <a:t>Increasing pressure on European supply chains</a:t>
            </a:r>
          </a:p>
          <a:p>
            <a:pPr marL="800100" lvl="1" indent="-342900" fontAlgn="base"/>
            <a:r>
              <a:rPr lang="en-GB" sz="2000" dirty="0">
                <a:solidFill>
                  <a:schemeClr val="bg1"/>
                </a:solidFill>
                <a:latin typeface="Aptos" panose="020B0004020202020204" pitchFamily="34" charset="0"/>
              </a:rPr>
              <a:t>Rapid industrial and energy transformation</a:t>
            </a:r>
          </a:p>
          <a:p>
            <a:pPr marL="800100" lvl="1" indent="-342900" fontAlgn="base"/>
            <a:r>
              <a:rPr lang="en-GB" sz="2000" dirty="0">
                <a:solidFill>
                  <a:schemeClr val="bg1"/>
                </a:solidFill>
                <a:latin typeface="Aptos" panose="020B0004020202020204" pitchFamily="34" charset="0"/>
              </a:rPr>
              <a:t>Investments exceeding €200 billion by 2035</a:t>
            </a:r>
          </a:p>
          <a:p>
            <a:pPr marL="800100" lvl="1" indent="-342900" fontAlgn="base"/>
            <a:r>
              <a:rPr lang="en-GB" sz="2000" dirty="0">
                <a:solidFill>
                  <a:schemeClr val="bg1"/>
                </a:solidFill>
                <a:latin typeface="Aptos" panose="020B0004020202020204" pitchFamily="34" charset="0"/>
              </a:rPr>
              <a:t>The region provides critical raw materials </a:t>
            </a:r>
            <a:br>
              <a:rPr lang="en-GB" sz="2000" dirty="0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GB" sz="2000" dirty="0">
                <a:solidFill>
                  <a:schemeClr val="bg1"/>
                </a:solidFill>
                <a:latin typeface="Aptos" panose="020B0004020202020204" pitchFamily="34" charset="0"/>
              </a:rPr>
              <a:t>for all of Europe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/>
              <a:t>Food, energy and industrial supply chains </a:t>
            </a:r>
            <a:br>
              <a:rPr lang="en-GB" dirty="0"/>
            </a:br>
            <a:r>
              <a:rPr lang="en-GB" dirty="0"/>
              <a:t>depend on reliable transport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/>
              <a:t>Finland and Sweden are now NATO members</a:t>
            </a:r>
          </a:p>
          <a:p>
            <a:endParaRPr lang="en-GB" dirty="0"/>
          </a:p>
          <a:p>
            <a:endParaRPr lang="en-FI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6961D3-3A4E-15D8-71AE-94A11CE0633F}"/>
              </a:ext>
            </a:extLst>
          </p:cNvPr>
          <p:cNvGrpSpPr/>
          <p:nvPr/>
        </p:nvGrpSpPr>
        <p:grpSpPr>
          <a:xfrm>
            <a:off x="6514011" y="1277466"/>
            <a:ext cx="5270001" cy="5111632"/>
            <a:chOff x="7745412" y="1277467"/>
            <a:chExt cx="4038600" cy="39172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70188A-0D8B-0BC9-AC2D-200DE8589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5412" y="1277467"/>
              <a:ext cx="4038600" cy="22733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9E418B-218B-9BF5-743A-3D455E2798AA}"/>
                </a:ext>
              </a:extLst>
            </p:cNvPr>
            <p:cNvGrpSpPr/>
            <p:nvPr/>
          </p:nvGrpSpPr>
          <p:grpSpPr>
            <a:xfrm>
              <a:off x="7745412" y="3550767"/>
              <a:ext cx="4038600" cy="1643936"/>
              <a:chOff x="7745412" y="3550767"/>
              <a:chExt cx="4038600" cy="164393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9B38F2F-E80C-86E3-9A13-EB14B97DB4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45412" y="3550769"/>
                <a:ext cx="2982642" cy="164393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65F294-6F79-2FFC-8C8D-726F849E3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28054" y="3550767"/>
                <a:ext cx="1055958" cy="1643935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7ABB69A-15E7-6579-6077-64FCE0CACBFB}"/>
                  </a:ext>
                </a:extLst>
              </p:cNvPr>
              <p:cNvSpPr/>
              <p:nvPr/>
            </p:nvSpPr>
            <p:spPr>
              <a:xfrm>
                <a:off x="10728054" y="3550767"/>
                <a:ext cx="324121" cy="1703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 dirty="0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8573B79-107F-7D41-D3E8-972611191D81}"/>
              </a:ext>
            </a:extLst>
          </p:cNvPr>
          <p:cNvSpPr txBox="1"/>
          <p:nvPr/>
        </p:nvSpPr>
        <p:spPr>
          <a:xfrm>
            <a:off x="8305069" y="6168276"/>
            <a:ext cx="26299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900" dirty="0">
                <a:latin typeface="Aptos" panose="020B0004020202020204" pitchFamily="34" charset="0"/>
              </a:rPr>
              <a:t>Data sources: Chamber of Commerces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845CBB0-4E99-47E3-C852-E767C574807D}"/>
              </a:ext>
            </a:extLst>
          </p:cNvPr>
          <p:cNvSpPr/>
          <p:nvPr/>
        </p:nvSpPr>
        <p:spPr>
          <a:xfrm>
            <a:off x="6514011" y="1185187"/>
            <a:ext cx="5523660" cy="92273"/>
          </a:xfrm>
          <a:prstGeom prst="rect">
            <a:avLst/>
          </a:prstGeom>
          <a:solidFill>
            <a:srgbClr val="002A3C"/>
          </a:solidFill>
          <a:ln>
            <a:solidFill>
              <a:srgbClr val="002A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796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9BE30-3D2B-989C-5C8D-49CB1B19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0D9C-B172-B761-B96D-65772F22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50" y="1175632"/>
            <a:ext cx="6380499" cy="468662"/>
          </a:xfrm>
        </p:spPr>
        <p:txBody>
          <a:bodyPr/>
          <a:lstStyle/>
          <a:p>
            <a:r>
              <a:rPr lang="en-GB" dirty="0"/>
              <a:t>Nordic Connector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48B4B-1BD3-F9BB-F86A-629FA3D4F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879363"/>
            <a:ext cx="7118227" cy="4571681"/>
          </a:xfrm>
        </p:spPr>
        <p:txBody>
          <a:bodyPr/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/>
              <a:t>A strategic east–west connection for a stronger Northern Europe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/>
              <a:t>Connecting northern Norway, Sweden and Finland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dirty="0"/>
              <a:t>A fixed link across the </a:t>
            </a:r>
            <a:r>
              <a:rPr lang="en-GB" dirty="0" err="1"/>
              <a:t>Kvarken</a:t>
            </a:r>
            <a:r>
              <a:rPr lang="en-GB" dirty="0"/>
              <a:t> as a key component</a:t>
            </a:r>
          </a:p>
          <a:p>
            <a:pPr marL="800100" lvl="1" indent="-342900" fontAlgn="base"/>
            <a:r>
              <a:rPr lang="en-GB" sz="2000" dirty="0">
                <a:solidFill>
                  <a:schemeClr val="bg1"/>
                </a:solidFill>
                <a:latin typeface="Aptos" panose="020B0004020202020204" pitchFamily="34" charset="0"/>
              </a:rPr>
              <a:t>Strengthening resilience, security of supply and competitiveness</a:t>
            </a:r>
          </a:p>
          <a:p>
            <a:pPr marL="800100" lvl="1" indent="-342900" fontAlgn="base"/>
            <a:r>
              <a:rPr lang="en-GB" sz="2000" dirty="0">
                <a:solidFill>
                  <a:schemeClr val="bg1"/>
                </a:solidFill>
                <a:latin typeface="Aptos" panose="020B0004020202020204" pitchFamily="34" charset="0"/>
              </a:rPr>
              <a:t>Connecting Northern Europe to Atlantic ports and wider markets</a:t>
            </a:r>
          </a:p>
          <a:p>
            <a:pPr marL="800100" lvl="1" indent="-342900" fontAlgn="base"/>
            <a:r>
              <a:rPr lang="sv-FI" dirty="0"/>
              <a:t>Strengthening connections between Nordic and European transport systems</a:t>
            </a:r>
            <a:endParaRPr lang="en-GB" sz="2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800" dirty="0"/>
          </a:p>
          <a:p>
            <a:pPr marL="0" indent="0" fontAlgn="base">
              <a:buNone/>
            </a:pPr>
            <a:r>
              <a:rPr lang="en-GB" b="1" dirty="0"/>
              <a:t>Not an end in itself – a tool for wider societal benefits</a:t>
            </a:r>
          </a:p>
          <a:p>
            <a:endParaRPr lang="en-GB" dirty="0"/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54297-FC8F-4B5E-35BF-3B92AB138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703800"/>
            <a:ext cx="5353878" cy="61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A176F-BA33-D8DC-29DE-674393D84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D1631-D093-6614-F0EF-C05845C4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077491"/>
            <a:ext cx="6797169" cy="468662"/>
          </a:xfrm>
        </p:spPr>
        <p:txBody>
          <a:bodyPr/>
          <a:lstStyle/>
          <a:p>
            <a:r>
              <a:rPr lang="en-GB" dirty="0"/>
              <a:t>What Nordic Connector enables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AB664-A6DC-99A6-6F5A-73C3CB2EC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842891"/>
            <a:ext cx="7583073" cy="3937618"/>
          </a:xfrm>
        </p:spPr>
        <p:txBody>
          <a:bodyPr/>
          <a:lstStyle/>
          <a:p>
            <a:pPr marL="0" indent="0" fontAlgn="base">
              <a:lnSpc>
                <a:spcPts val="1700"/>
              </a:lnSpc>
              <a:buNone/>
            </a:pPr>
            <a:r>
              <a:rPr lang="en-GB" b="1" dirty="0"/>
              <a:t>Industry and growth</a:t>
            </a:r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/>
              <a:t>Strengthens competitiveness and supports major investments</a:t>
            </a:r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/>
              <a:t>Logistics </a:t>
            </a:r>
            <a:r>
              <a:rPr lang="en-GB" b="1"/>
              <a:t>and efficiency</a:t>
            </a:r>
            <a:endParaRPr lang="en-GB" b="1" dirty="0"/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/>
              <a:t>Shorter routes and fewer transhipments</a:t>
            </a:r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/>
              <a:t>Lower costs for industry</a:t>
            </a:r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/>
              <a:t>Sustainability</a:t>
            </a:r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/>
              <a:t>Lower CO₂ emissions</a:t>
            </a:r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/>
              <a:t>People and society</a:t>
            </a:r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/>
              <a:t>Increased labour mobility</a:t>
            </a:r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/>
              <a:t>Stronger links in education, research and healthcare</a:t>
            </a:r>
          </a:p>
          <a:p>
            <a:pPr marL="0" indent="0" fontAlgn="base">
              <a:lnSpc>
                <a:spcPts val="1700"/>
              </a:lnSpc>
              <a:spcBef>
                <a:spcPts val="1600"/>
              </a:spcBef>
              <a:buNone/>
            </a:pPr>
            <a:r>
              <a:rPr lang="en-GB" b="1" dirty="0"/>
              <a:t>System resilience</a:t>
            </a:r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/>
              <a:t>Improved energy security</a:t>
            </a:r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/>
              <a:t>Stronger, two-way east–west transport system</a:t>
            </a:r>
          </a:p>
          <a:p>
            <a:pPr marL="800100" lvl="1" indent="-342900" fontAlgn="base">
              <a:lnSpc>
                <a:spcPts val="1700"/>
              </a:lnSpc>
            </a:pPr>
            <a:r>
              <a:rPr lang="en-GB" sz="1600" dirty="0"/>
              <a:t>Improved access to Atlantic ports and Arctic shipping routes</a:t>
            </a:r>
          </a:p>
          <a:p>
            <a:endParaRPr lang="en-GB" sz="1600" dirty="0"/>
          </a:p>
          <a:p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63A3C-91EA-E9C1-5C9C-2291EC631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22" y="703800"/>
            <a:ext cx="5353878" cy="61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92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A7880-1631-BA32-E78F-297D00ABB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F5A7AE-B3C8-CC2C-F8FC-132A6650E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153" y="1248322"/>
            <a:ext cx="5311847" cy="5311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92DFB7-2FFC-86FD-384C-A11F4D3D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077491"/>
            <a:ext cx="7583073" cy="468662"/>
          </a:xfrm>
        </p:spPr>
        <p:txBody>
          <a:bodyPr/>
          <a:lstStyle/>
          <a:p>
            <a:r>
              <a:rPr lang="en-GB" dirty="0"/>
              <a:t>Progress and political momentum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8F404-0E8A-0954-F3B4-D2E1E12CA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842891"/>
            <a:ext cx="7212012" cy="3937618"/>
          </a:xfrm>
        </p:spPr>
        <p:txBody>
          <a:bodyPr/>
          <a:lstStyle/>
          <a:p>
            <a:pPr fontAlgn="base"/>
            <a:r>
              <a:rPr lang="en-GB" dirty="0"/>
              <a:t>Included in the Finnish Government Programme</a:t>
            </a:r>
          </a:p>
          <a:p>
            <a:pPr fontAlgn="base"/>
            <a:r>
              <a:rPr lang="en-GB" dirty="0"/>
              <a:t>Included in Finland’s national transport plan 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Liikenne</a:t>
            </a:r>
            <a:r>
              <a:rPr lang="en-GB" dirty="0"/>
              <a:t> 12, 2021–2032)</a:t>
            </a:r>
          </a:p>
          <a:p>
            <a:pPr fontAlgn="base"/>
            <a:r>
              <a:rPr lang="en-GB" dirty="0"/>
              <a:t>Feasibility confirmed by the Finnish Transport </a:t>
            </a:r>
            <a:br>
              <a:rPr lang="en-GB" dirty="0"/>
            </a:br>
            <a:r>
              <a:rPr lang="en-GB" dirty="0"/>
              <a:t>Infrastructure Agency</a:t>
            </a:r>
          </a:p>
          <a:p>
            <a:pPr fontAlgn="base"/>
            <a:r>
              <a:rPr lang="en-GB" dirty="0"/>
              <a:t>Highlighted by the Finnish Defence Committee and </a:t>
            </a:r>
            <a:br>
              <a:rPr lang="en-GB" dirty="0"/>
            </a:br>
            <a:r>
              <a:rPr lang="en-GB" dirty="0"/>
              <a:t>approved by the Finnish Parliament</a:t>
            </a:r>
          </a:p>
          <a:p>
            <a:pPr fontAlgn="base"/>
            <a:r>
              <a:rPr lang="en-GB" dirty="0"/>
              <a:t>Nordic Council (2025): recommendation to </a:t>
            </a:r>
            <a:br>
              <a:rPr lang="en-GB" dirty="0"/>
            </a:br>
            <a:r>
              <a:rPr lang="en-GB" dirty="0"/>
              <a:t>work on east–west connections</a:t>
            </a:r>
          </a:p>
          <a:p>
            <a:pPr fontAlgn="base"/>
            <a:r>
              <a:rPr lang="en-GB" dirty="0"/>
              <a:t>Presented in the Swedish Parliament</a:t>
            </a:r>
          </a:p>
          <a:p>
            <a:pPr fontAlgn="base"/>
            <a:r>
              <a:rPr lang="en-GB" dirty="0"/>
              <a:t>Growing interest at Nordic and European levels</a:t>
            </a:r>
          </a:p>
          <a:p>
            <a:pPr marL="0" indent="0">
              <a:buNone/>
            </a:pP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10517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3DFCB-8F70-7053-40F1-EFD40C152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8833D-7C6C-D502-B803-6F4858FA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869026"/>
            <a:ext cx="7583073" cy="468662"/>
          </a:xfrm>
        </p:spPr>
        <p:txBody>
          <a:bodyPr/>
          <a:lstStyle/>
          <a:p>
            <a:r>
              <a:rPr lang="en-GB" dirty="0"/>
              <a:t>Technical and </a:t>
            </a:r>
            <a:br>
              <a:rPr lang="en-GB" dirty="0"/>
            </a:br>
            <a:r>
              <a:rPr lang="en-GB" dirty="0"/>
              <a:t>financial perspective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1359F-9C03-8D75-F3E9-402B4BCC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906234"/>
            <a:ext cx="5688012" cy="393761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A fixed link across the </a:t>
            </a:r>
            <a:r>
              <a:rPr lang="en-GB" sz="2400" dirty="0" err="1"/>
              <a:t>Kvarken</a:t>
            </a:r>
            <a:endParaRPr lang="en-GB" dirty="0"/>
          </a:p>
          <a:p>
            <a:pPr fontAlgn="base">
              <a:lnSpc>
                <a:spcPct val="100000"/>
              </a:lnSpc>
              <a:spcBef>
                <a:spcPts val="600"/>
              </a:spcBef>
            </a:pPr>
            <a:r>
              <a:rPr lang="en-GB" dirty="0"/>
              <a:t>Combination of road sections, causeways, bridges and tunnels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Estimated cost range: €5–29 billion</a:t>
            </a:r>
            <a:br>
              <a:rPr lang="en-GB" dirty="0"/>
            </a:b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/>
              <a:t>Feasibility confirmed – financing under analysis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Financing models under analysis, including </a:t>
            </a:r>
            <a:br>
              <a:rPr lang="en-GB" dirty="0"/>
            </a:br>
            <a:r>
              <a:rPr lang="en-GB" dirty="0"/>
              <a:t>cross-border approaches, wider societal </a:t>
            </a:r>
            <a:br>
              <a:rPr lang="en-GB" dirty="0"/>
            </a:br>
            <a:r>
              <a:rPr lang="en-GB" dirty="0"/>
              <a:t>benefits and security and military mobility </a:t>
            </a:r>
            <a:br>
              <a:rPr lang="en-GB" dirty="0"/>
            </a:br>
            <a:r>
              <a:rPr lang="en-GB" dirty="0"/>
              <a:t>(FLINC project)</a:t>
            </a:r>
          </a:p>
          <a:p>
            <a:pPr marL="0" indent="0">
              <a:buNone/>
            </a:pPr>
            <a:endParaRPr lang="en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04F65-8007-7453-7F36-2C031D933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223854"/>
            <a:ext cx="4545011" cy="51361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8A80216-F447-B549-2E0E-287C283BD577}"/>
              </a:ext>
            </a:extLst>
          </p:cNvPr>
          <p:cNvSpPr/>
          <p:nvPr/>
        </p:nvSpPr>
        <p:spPr>
          <a:xfrm>
            <a:off x="6019801" y="1920184"/>
            <a:ext cx="1679161" cy="1651000"/>
          </a:xfrm>
          <a:prstGeom prst="ellipse">
            <a:avLst/>
          </a:prstGeom>
          <a:solidFill>
            <a:srgbClr val="5A9A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Aptos" panose="020B0004020202020204" pitchFamily="34" charset="0"/>
              </a:rPr>
              <a:t>25 km between the outermost islands</a:t>
            </a:r>
            <a:endParaRPr lang="en-FI" sz="1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9AB14B-462C-69CC-3B2F-AD778F1DD5BE}"/>
              </a:ext>
            </a:extLst>
          </p:cNvPr>
          <p:cNvSpPr/>
          <p:nvPr/>
        </p:nvSpPr>
        <p:spPr>
          <a:xfrm>
            <a:off x="6019801" y="4231584"/>
            <a:ext cx="1679161" cy="1651000"/>
          </a:xfrm>
          <a:prstGeom prst="ellipse">
            <a:avLst/>
          </a:prstGeom>
          <a:solidFill>
            <a:srgbClr val="5A9A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algn="ctr"/>
            <a:r>
              <a:rPr lang="en-GB" sz="1200" dirty="0" err="1">
                <a:latin typeface="Aptos" panose="020B0004020202020204" pitchFamily="34" charset="0"/>
              </a:rPr>
              <a:t>Kvarken</a:t>
            </a:r>
            <a:r>
              <a:rPr lang="en-GB" sz="1200" dirty="0">
                <a:latin typeface="Aptos" panose="020B0004020202020204" pitchFamily="34" charset="0"/>
              </a:rPr>
              <a:t> is the shallowest part of the Gulf of Bothnia </a:t>
            </a:r>
            <a:br>
              <a:rPr lang="en-GB" sz="1200" dirty="0">
                <a:latin typeface="Aptos" panose="020B0004020202020204" pitchFamily="34" charset="0"/>
              </a:rPr>
            </a:br>
            <a:r>
              <a:rPr lang="en-GB" sz="1200" dirty="0">
                <a:latin typeface="Aptos" panose="020B0004020202020204" pitchFamily="34" charset="0"/>
              </a:rPr>
              <a:t>(20–25 m on average, up to ~100 m)</a:t>
            </a:r>
            <a:endParaRPr lang="en-FI" sz="1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4B1687-0474-F75A-C69F-999A56EAEF3A}"/>
              </a:ext>
            </a:extLst>
          </p:cNvPr>
          <p:cNvSpPr txBox="1"/>
          <p:nvPr/>
        </p:nvSpPr>
        <p:spPr>
          <a:xfrm>
            <a:off x="7264400" y="6359980"/>
            <a:ext cx="6096000" cy="21544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>
              <a:buNone/>
            </a:pPr>
            <a:r>
              <a:rPr lang="en-GB" sz="800" dirty="0">
                <a:solidFill>
                  <a:srgbClr val="FFFFFF"/>
                </a:solidFill>
                <a:latin typeface="Barlow" pitchFamily="2" charset="77"/>
              </a:rPr>
              <a:t>Source</a:t>
            </a:r>
            <a:r>
              <a:rPr lang="en-GB" sz="800" b="0" i="0" dirty="0">
                <a:solidFill>
                  <a:srgbClr val="FFFFFF"/>
                </a:solidFill>
                <a:effectLst/>
                <a:latin typeface="Barlow" pitchFamily="2" charset="77"/>
              </a:rPr>
              <a:t>: Esa </a:t>
            </a:r>
            <a:r>
              <a:rPr lang="en-GB" sz="800" b="0" i="0" err="1">
                <a:solidFill>
                  <a:srgbClr val="FFFFFF"/>
                </a:solidFill>
                <a:effectLst/>
                <a:latin typeface="Barlow" pitchFamily="2" charset="77"/>
              </a:rPr>
              <a:t>Eranti</a:t>
            </a:r>
            <a:r>
              <a:rPr lang="en-GB" sz="800" b="0" i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800">
                <a:solidFill>
                  <a:srgbClr val="FFFFFF"/>
                </a:solidFill>
                <a:latin typeface="Barlow" pitchFamily="2" charset="77"/>
              </a:rPr>
              <a:t>and</a:t>
            </a:r>
            <a:r>
              <a:rPr lang="en-GB" sz="800" b="0" i="0">
                <a:solidFill>
                  <a:srgbClr val="FFFFFF"/>
                </a:solidFill>
                <a:effectLst/>
                <a:latin typeface="Barlow" pitchFamily="2" charset="77"/>
              </a:rPr>
              <a:t> </a:t>
            </a:r>
            <a:r>
              <a:rPr lang="en-GB" sz="800" b="0" i="0" dirty="0">
                <a:solidFill>
                  <a:srgbClr val="FFFFFF"/>
                </a:solidFill>
                <a:effectLst/>
                <a:latin typeface="Barlow" pitchFamily="2" charset="77"/>
              </a:rPr>
              <a:t>Antti Tavitie, www. </a:t>
            </a:r>
            <a:r>
              <a:rPr lang="en-GB" sz="8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erantiengineering.fi</a:t>
            </a:r>
            <a:endParaRPr lang="en-GB" sz="800" b="0" i="0" dirty="0">
              <a:solidFill>
                <a:srgbClr val="FFFFFF"/>
              </a:solidFill>
              <a:effectLst/>
              <a:latin typeface="Barlow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EC999-BB7C-6774-A0CB-D0EFEA310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34" y="5107778"/>
            <a:ext cx="4696644" cy="15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4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86AE1-AA74-5896-9703-CA8FC09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6BBB14-7A56-E731-D9AD-19285982F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31" y="4205056"/>
            <a:ext cx="11395938" cy="2967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B67B46-0519-395B-DD3C-866B19DA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1113734"/>
            <a:ext cx="10795000" cy="468662"/>
          </a:xfrm>
        </p:spPr>
        <p:txBody>
          <a:bodyPr/>
          <a:lstStyle/>
          <a:p>
            <a:r>
              <a:rPr lang="en-GB" dirty="0"/>
              <a:t>FLINC – Analysis of financing and societal benefits</a:t>
            </a:r>
            <a:br>
              <a:rPr lang="en-GB" b="0" dirty="0"/>
            </a:br>
            <a:r>
              <a:rPr lang="en-GB" sz="2400" b="0" dirty="0"/>
              <a:t>Financing large-scale cross-border infrastructure - Case Nordic Connector</a:t>
            </a:r>
            <a:br>
              <a:rPr lang="en-GB" sz="2400" b="0" dirty="0"/>
            </a:br>
            <a:br>
              <a:rPr lang="en-GB" dirty="0"/>
            </a:b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AAF74-5193-667A-55BB-DCCED4C2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900" y="2141120"/>
            <a:ext cx="9550400" cy="1480550"/>
          </a:xfrm>
        </p:spPr>
        <p:txBody>
          <a:bodyPr/>
          <a:lstStyle/>
          <a:p>
            <a:pPr fontAlgn="base"/>
            <a:r>
              <a:rPr lang="en-GB" dirty="0"/>
              <a:t>Develops methodologies for financing large-scale cross-border infrastructure</a:t>
            </a:r>
          </a:p>
          <a:p>
            <a:pPr fontAlgn="base"/>
            <a:r>
              <a:rPr lang="en-GB" dirty="0"/>
              <a:t>Analyses wider societal impacts beyond traditional cost–benefit frameworks</a:t>
            </a:r>
          </a:p>
          <a:p>
            <a:pPr fontAlgn="base"/>
            <a:r>
              <a:rPr lang="en-GB" dirty="0"/>
              <a:t>Conducts in-depth analysis of military mobility</a:t>
            </a:r>
          </a:p>
          <a:p>
            <a:pPr lvl="1" fontAlgn="base"/>
            <a:r>
              <a:rPr lang="en-GB" dirty="0"/>
              <a:t>Objective: support future political decision-making</a:t>
            </a:r>
          </a:p>
          <a:p>
            <a:pPr marL="0" indent="0">
              <a:buNone/>
            </a:pPr>
            <a:endParaRPr lang="en-FI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F4A63-D8A0-53DC-866E-D710CA5DA1B6}"/>
              </a:ext>
            </a:extLst>
          </p:cNvPr>
          <p:cNvSpPr txBox="1"/>
          <p:nvPr/>
        </p:nvSpPr>
        <p:spPr>
          <a:xfrm>
            <a:off x="5344988" y="3886618"/>
            <a:ext cx="8166100" cy="101566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l">
              <a:buNone/>
            </a:pP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Funding: Interreg Aurora (EU), Lapland Regional Council,  Finnish Transport Infrastructure Agency, City of Vaasa, </a:t>
            </a:r>
            <a:b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</a:b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Umeå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 Municipality</a:t>
            </a:r>
          </a:p>
          <a:p>
            <a:pPr algn="l">
              <a:spcBef>
                <a:spcPts val="600"/>
              </a:spcBef>
              <a:buNone/>
            </a:pP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The reference group includes representatives from, among others, the Finnish Transport Infrastructure Agency, </a:t>
            </a:r>
            <a:b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</a:br>
            <a:r>
              <a:rPr lang="en-GB" sz="1000" b="0" i="1" dirty="0" err="1">
                <a:solidFill>
                  <a:srgbClr val="FFFFFF"/>
                </a:solidFill>
                <a:effectLst/>
                <a:latin typeface="Barlow" pitchFamily="2" charset="77"/>
              </a:rPr>
              <a:t>Traficom</a:t>
            </a:r>
            <a:r>
              <a:rPr lang="en-GB" sz="1000" b="0" i="1" dirty="0">
                <a:solidFill>
                  <a:srgbClr val="FFFFFF"/>
                </a:solidFill>
                <a:effectLst/>
                <a:latin typeface="Barlow" pitchFamily="2" charset="77"/>
              </a:rPr>
              <a:t>, and the Swedish Transport Administration.</a:t>
            </a:r>
            <a:endParaRPr lang="en-GB" sz="1000" b="0" i="0" dirty="0">
              <a:solidFill>
                <a:srgbClr val="FFFFFF"/>
              </a:solidFill>
              <a:effectLst/>
              <a:latin typeface="Barlow" pitchFamily="2" charset="77"/>
            </a:endParaRPr>
          </a:p>
          <a:p>
            <a:pPr algn="l">
              <a:spcBef>
                <a:spcPts val="600"/>
              </a:spcBef>
              <a:buNone/>
            </a:pP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Lead partner: </a:t>
            </a:r>
            <a:r>
              <a:rPr lang="en-GB" sz="1000" b="0" i="0" dirty="0" err="1">
                <a:solidFill>
                  <a:srgbClr val="FFFFFF"/>
                </a:solidFill>
                <a:effectLst/>
                <a:latin typeface="Barlow" pitchFamily="2" charset="77"/>
              </a:rPr>
              <a:t>Kvarken</a:t>
            </a:r>
            <a:r>
              <a:rPr lang="en-GB" sz="1000" b="0" i="0" dirty="0">
                <a:solidFill>
                  <a:srgbClr val="FFFFFF"/>
                </a:solidFill>
                <a:effectLst/>
                <a:latin typeface="Barlow" pitchFamily="2" charset="77"/>
              </a:rPr>
              <a:t> Council EGTC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E6B3B-9B18-59CC-4709-3A0CF05D3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16" y="3652482"/>
            <a:ext cx="4696644" cy="15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47953"/>
      </p:ext>
    </p:extLst>
  </p:cSld>
  <p:clrMapOvr>
    <a:masterClrMapping/>
  </p:clrMapOvr>
</p:sld>
</file>

<file path=ppt/theme/theme1.xml><?xml version="1.0" encoding="utf-8"?>
<a:theme xmlns:a="http://schemas.openxmlformats.org/drawingml/2006/main" name="Bakgrund_former_v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F8354CC9-80CA-0542-9563-79736C557AAD}"/>
    </a:ext>
  </a:extLst>
</a:theme>
</file>

<file path=ppt/theme/theme2.xml><?xml version="1.0" encoding="utf-8"?>
<a:theme xmlns:a="http://schemas.openxmlformats.org/drawingml/2006/main" name="Bildbakgrund_grö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4B200E08-0E14-C84A-ACAB-47D5F927353A}"/>
    </a:ext>
  </a:extLst>
</a:theme>
</file>

<file path=ppt/theme/theme3.xml><?xml version="1.0" encoding="utf-8"?>
<a:theme xmlns:a="http://schemas.openxmlformats.org/drawingml/2006/main" name="2_Bildbakgrund_grö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4B200E08-0E14-C84A-ACAB-47D5F927353A}"/>
    </a:ext>
  </a:extLst>
</a:theme>
</file>

<file path=ppt/theme/theme4.xml><?xml version="1.0" encoding="utf-8"?>
<a:theme xmlns:a="http://schemas.openxmlformats.org/drawingml/2006/main" name="1_Bildbakgrund_grö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4B200E08-0E14-C84A-ACAB-47D5F927353A}"/>
    </a:ext>
  </a:extLst>
</a:theme>
</file>

<file path=ppt/theme/theme5.xml><?xml version="1.0" encoding="utf-8"?>
<a:theme xmlns:a="http://schemas.openxmlformats.org/drawingml/2006/main" name="Bakgrund_form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F8354CC9-80CA-0542-9563-79736C557AAD}"/>
    </a:ext>
  </a:extLst>
</a:theme>
</file>

<file path=ppt/theme/theme6.xml><?xml version="1.0" encoding="utf-8"?>
<a:theme xmlns:a="http://schemas.openxmlformats.org/drawingml/2006/main" name="1_Bakgrund_form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F8354CC9-80CA-0542-9563-79736C557AAD}"/>
    </a:ext>
  </a:extLst>
</a:theme>
</file>

<file path=ppt/theme/theme7.xml><?xml version="1.0" encoding="utf-8"?>
<a:theme xmlns:a="http://schemas.openxmlformats.org/drawingml/2006/main" name="Logotyp_bak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5386F2DD-149C-1247-BDDE-8C92028E5EAC}"/>
    </a:ext>
  </a:extLst>
</a:theme>
</file>

<file path=ppt/theme/theme8.xml><?xml version="1.0" encoding="utf-8"?>
<a:theme xmlns:a="http://schemas.openxmlformats.org/drawingml/2006/main" name="Logotyp_bakgrund_v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mall_FAIR_Barlow" id="{5114D07A-EE27-AD4A-9A46-744BD01FC1D7}" vid="{C745F128-CE97-194D-BF5E-48C97DF9B71B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9A54F6843948E489AD28DFA489464B5" ma:contentTypeVersion="10" ma:contentTypeDescription="Skapa ett nytt dokument." ma:contentTypeScope="" ma:versionID="e6d7711209ed6eda43f8b918d1f34393">
  <xsd:schema xmlns:xsd="http://www.w3.org/2001/XMLSchema" xmlns:xs="http://www.w3.org/2001/XMLSchema" xmlns:p="http://schemas.microsoft.com/office/2006/metadata/properties" xmlns:ns2="58827a3c-9bf6-499a-8d1b-dc733c8d7f57" targetNamespace="http://schemas.microsoft.com/office/2006/metadata/properties" ma:root="true" ma:fieldsID="6cea7d3149221ea879045c45eebc4185" ns2:_="">
    <xsd:import namespace="58827a3c-9bf6-499a-8d1b-dc733c8d7f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27a3c-9bf6-499a-8d1b-dc733c8d7f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63D9FB-99AC-4989-B3BD-B25F504783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8C6A2B-55BE-44ED-9145-3E94F9FAE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827a3c-9bf6-499a-8d1b-dc733c8d7f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95FCB3-5F3C-489D-B741-B22DD86FF13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3_Anpassad formgivning</Template>
  <TotalTime>4965</TotalTime>
  <Words>803</Words>
  <Application>Microsoft Macintosh PowerPoint</Application>
  <PresentationFormat>Bredbild</PresentationFormat>
  <Paragraphs>136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8</vt:i4>
      </vt:variant>
      <vt:variant>
        <vt:lpstr>Bildrubriker</vt:lpstr>
      </vt:variant>
      <vt:variant>
        <vt:i4>11</vt:i4>
      </vt:variant>
    </vt:vector>
  </HeadingPairs>
  <TitlesOfParts>
    <vt:vector size="27" baseType="lpstr">
      <vt:lpstr>Aptos Light</vt:lpstr>
      <vt:lpstr>Arial</vt:lpstr>
      <vt:lpstr>Helvetica Neue Medium</vt:lpstr>
      <vt:lpstr>Aptos SemiBold</vt:lpstr>
      <vt:lpstr>Calibri</vt:lpstr>
      <vt:lpstr>Aptos</vt:lpstr>
      <vt:lpstr>Barlow</vt:lpstr>
      <vt:lpstr>Helvetica Neue Thin</vt:lpstr>
      <vt:lpstr>Bakgrund_former_vit</vt:lpstr>
      <vt:lpstr>Bildbakgrund_grön</vt:lpstr>
      <vt:lpstr>2_Bildbakgrund_grön</vt:lpstr>
      <vt:lpstr>1_Bildbakgrund_grön</vt:lpstr>
      <vt:lpstr>Bakgrund_former</vt:lpstr>
      <vt:lpstr>1_Bakgrund_former</vt:lpstr>
      <vt:lpstr>Logotyp_bakgrund</vt:lpstr>
      <vt:lpstr>Logotyp_bakgrund_vit</vt:lpstr>
      <vt:lpstr>A strategic east–west  connection shaping  Northern Europe</vt:lpstr>
      <vt:lpstr>The Kvarken Council EGTC European Grouping of Territorial Cooperation</vt:lpstr>
      <vt:lpstr>Current context</vt:lpstr>
      <vt:lpstr>Why this matters now?</vt:lpstr>
      <vt:lpstr>Nordic Connector</vt:lpstr>
      <vt:lpstr>What Nordic Connector enables</vt:lpstr>
      <vt:lpstr>Progress and political momentum</vt:lpstr>
      <vt:lpstr>Technical and  financial perspective</vt:lpstr>
      <vt:lpstr>FLINC – Analysis of financing and societal benefits Financing large-scale cross-border infrastructure - Case Nordic Connector  </vt:lpstr>
      <vt:lpstr>Key messages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Evelina Holmgren</dc:creator>
  <cp:lastModifiedBy>Johanna Häggman</cp:lastModifiedBy>
  <cp:revision>55</cp:revision>
  <dcterms:created xsi:type="dcterms:W3CDTF">2020-10-11T18:35:41Z</dcterms:created>
  <dcterms:modified xsi:type="dcterms:W3CDTF">2026-06-02T13:33:51Z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0x01010029A54F6843948E489AD28DFA489464B5</vt:lpwstr>
  </property>
</Properties>
</file>