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4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slideLayouts/slideLayout16.xml" ContentType="application/vnd.openxmlformats-officedocument.presentationml.slideLayout+xml"/>
  <Override PartName="/ppt/theme/theme6.xml" ContentType="application/vnd.openxmlformats-officedocument.theme+xml"/>
  <Override PartName="/ppt/slideLayouts/slideLayout17.xml" ContentType="application/vnd.openxmlformats-officedocument.presentationml.slideLayout+xml"/>
  <Override PartName="/ppt/theme/theme7.xml" ContentType="application/vnd.openxmlformats-officedocument.theme+xml"/>
  <Override PartName="/ppt/slideLayouts/slideLayout1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734" r:id="rId4"/>
    <p:sldMasterId id="2147483749" r:id="rId5"/>
    <p:sldMasterId id="2147483764" r:id="rId6"/>
    <p:sldMasterId id="2147483759" r:id="rId7"/>
    <p:sldMasterId id="2147483723" r:id="rId8"/>
    <p:sldMasterId id="2147483767" r:id="rId9"/>
    <p:sldMasterId id="2147483691" r:id="rId10"/>
    <p:sldMasterId id="2147483684" r:id="rId11"/>
  </p:sldMasterIdLst>
  <p:notesMasterIdLst>
    <p:notesMasterId r:id="rId23"/>
  </p:notesMasterIdLst>
  <p:sldIdLst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</p:sldIdLst>
  <p:sldSz cx="12192000" cy="6858000"/>
  <p:notesSz cx="6858000" cy="9144000"/>
  <p:embeddedFontLst>
    <p:embeddedFont>
      <p:font typeface="Aptos Light" panose="020B0004020202020204" pitchFamily="34" charset="0"/>
      <p:regular r:id="rId24"/>
      <p:italic r:id="rId25"/>
    </p:embeddedFont>
    <p:embeddedFont>
      <p:font typeface="Aptos SemiBold" panose="020B0004020202020204" pitchFamily="34" charset="0"/>
      <p:regular r:id="rId26"/>
      <p:bold r:id="rId27"/>
      <p:italic r:id="rId28"/>
      <p:boldItalic r:id="rId29"/>
    </p:embeddedFont>
    <p:embeddedFont>
      <p:font typeface="Barlow" pitchFamily="2" charset="77"/>
      <p:regular r:id="rId30"/>
      <p:bold r:id="rId31"/>
      <p:italic r:id="rId32"/>
      <p:boldItalic r:id="rId33"/>
    </p:embeddedFont>
  </p:embeddedFontLst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A3C"/>
    <a:srgbClr val="5A9AB0"/>
    <a:srgbClr val="E1DFD9"/>
    <a:srgbClr val="E0963C"/>
    <a:srgbClr val="5A1E1E"/>
    <a:srgbClr val="00321E"/>
    <a:srgbClr val="A7B5B9"/>
    <a:srgbClr val="487846"/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254"/>
    <p:restoredTop sz="94626"/>
  </p:normalViewPr>
  <p:slideViewPr>
    <p:cSldViewPr snapToGrid="0" snapToObjects="1">
      <p:cViewPr varScale="1">
        <p:scale>
          <a:sx n="127" d="100"/>
          <a:sy n="127" d="100"/>
        </p:scale>
        <p:origin x="808" y="1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7" d="100"/>
          <a:sy n="97" d="100"/>
        </p:scale>
        <p:origin x="312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font" Target="fonts/font3.fntdata"/><Relationship Id="rId21" Type="http://schemas.openxmlformats.org/officeDocument/2006/relationships/slide" Target="slides/slide10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font" Target="fonts/font6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theme" Target="theme/theme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openxmlformats.org/officeDocument/2006/relationships/font" Target="fonts/font8.fntdata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7D7DCF-5F8A-9742-A865-D2C8431721D1}" type="datetimeFigureOut">
              <a:rPr lang="sv-SE" smtClean="0"/>
              <a:t>2026-06-02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sv-SE"/>
              <a:t>Redigera format för bakgrundstext
Nivå två
Nivå tre
Nivå fyra
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D1AAD2-EDA2-0744-A0A9-B4F76778628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65450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sv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7.svg"/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3.sv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rubrik 1">
            <a:extLst>
              <a:ext uri="{FF2B5EF4-FFF2-40B4-BE49-F238E27FC236}">
                <a16:creationId xmlns:a16="http://schemas.microsoft.com/office/drawing/2014/main" id="{D3E62C90-A71A-4840-98FB-636BBE3978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8583" y="1490767"/>
            <a:ext cx="10559155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sz="3600" baseline="0">
                <a:solidFill>
                  <a:schemeClr val="tx1"/>
                </a:solidFill>
                <a:latin typeface="Barlow" pitchFamily="2" charset="77"/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8" name="Platshållare för innehåll 2">
            <a:extLst>
              <a:ext uri="{FF2B5EF4-FFF2-40B4-BE49-F238E27FC236}">
                <a16:creationId xmlns:a16="http://schemas.microsoft.com/office/drawing/2014/main" id="{CCD026E3-E8AC-9449-A77B-0566CECDD55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28582" y="2960589"/>
            <a:ext cx="10559155" cy="2364447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000" b="0" i="0" baseline="0">
                <a:solidFill>
                  <a:schemeClr val="tx1"/>
                </a:solidFill>
                <a:latin typeface="Barlow" pitchFamily="2" charset="77"/>
                <a:ea typeface="Helvetica Neue Thin" panose="020B0403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83BEABBF-DD97-69CE-0D7D-46BE356C6103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35369"/>
          <a:stretch/>
        </p:blipFill>
        <p:spPr>
          <a:xfrm>
            <a:off x="0" y="6207540"/>
            <a:ext cx="2441050" cy="65046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AD66384F-70FF-4C56-6E12-118CD0856B64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r="39042"/>
          <a:stretch/>
        </p:blipFill>
        <p:spPr>
          <a:xfrm>
            <a:off x="7884805" y="5669391"/>
            <a:ext cx="4307195" cy="1216890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6282770A-EA08-4250-0F28-67ECA7ECB4B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335572" y="6445464"/>
            <a:ext cx="2897425" cy="49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8080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50D13A9-74C7-D4F8-FE5B-63DC56B123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23195" b="12429"/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ubrik 1">
            <a:extLst>
              <a:ext uri="{FF2B5EF4-FFF2-40B4-BE49-F238E27FC236}">
                <a16:creationId xmlns:a16="http://schemas.microsoft.com/office/drawing/2014/main" id="{2DB5E90D-2CF5-4747-8472-6FAC6901EA4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6818" y="1898072"/>
            <a:ext cx="7160307" cy="2104367"/>
          </a:xfrm>
          <a:prstGeom prst="rect">
            <a:avLst/>
          </a:prstGeom>
        </p:spPr>
        <p:txBody>
          <a:bodyPr anchor="b" anchorCtr="0"/>
          <a:lstStyle>
            <a:lvl1pPr algn="l">
              <a:defRPr sz="3600" b="1" i="0" cap="none" baseline="0">
                <a:solidFill>
                  <a:schemeClr val="bg1"/>
                </a:solidFill>
                <a:latin typeface="Aptos SemiBold" panose="020B0004020202020204" pitchFamily="34" charset="0"/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95BBC5-2DED-C3AA-39A1-9B7E54D6D76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6613" y="4502150"/>
            <a:ext cx="5424487" cy="1779588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180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>
              <a:buFontTx/>
              <a:buNone/>
              <a:defRPr sz="1800">
                <a:solidFill>
                  <a:schemeClr val="bg1"/>
                </a:solidFill>
                <a:latin typeface="Aptos" panose="020B0004020202020204" pitchFamily="34" charset="0"/>
              </a:defRPr>
            </a:lvl2pPr>
            <a:lvl3pPr>
              <a:buFontTx/>
              <a:buNone/>
              <a:defRPr sz="1800">
                <a:solidFill>
                  <a:schemeClr val="bg1"/>
                </a:solidFill>
                <a:latin typeface="Aptos" panose="020B0004020202020204" pitchFamily="34" charset="0"/>
              </a:defRPr>
            </a:lvl3pPr>
            <a:lvl4pPr>
              <a:buFontTx/>
              <a:buNone/>
              <a:defRPr sz="1800">
                <a:solidFill>
                  <a:schemeClr val="bg1"/>
                </a:solidFill>
                <a:latin typeface="Aptos" panose="020B0004020202020204" pitchFamily="34" charset="0"/>
              </a:defRPr>
            </a:lvl4pPr>
            <a:lvl5pPr>
              <a:buFontTx/>
              <a:buNone/>
              <a:defRPr sz="1800">
                <a:solidFill>
                  <a:schemeClr val="bg1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FI" dirty="0"/>
          </a:p>
        </p:txBody>
      </p:sp>
      <p:pic>
        <p:nvPicPr>
          <p:cNvPr id="8" name="Bildobjekt 4">
            <a:extLst>
              <a:ext uri="{FF2B5EF4-FFF2-40B4-BE49-F238E27FC236}">
                <a16:creationId xmlns:a16="http://schemas.microsoft.com/office/drawing/2014/main" id="{E59072CC-EDC2-076C-D11B-D1E1A21230E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777092" y="284095"/>
            <a:ext cx="2124537" cy="725003"/>
          </a:xfrm>
          <a:prstGeom prst="rect">
            <a:avLst/>
          </a:prstGeom>
        </p:spPr>
      </p:pic>
      <p:pic>
        <p:nvPicPr>
          <p:cNvPr id="9" name="Picture 12">
            <a:extLst>
              <a:ext uri="{FF2B5EF4-FFF2-40B4-BE49-F238E27FC236}">
                <a16:creationId xmlns:a16="http://schemas.microsoft.com/office/drawing/2014/main" id="{B7FF95FB-8EC4-03EE-0073-B26CB720638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57988" y="604809"/>
            <a:ext cx="2362744" cy="37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459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rubrik 1">
            <a:extLst>
              <a:ext uri="{FF2B5EF4-FFF2-40B4-BE49-F238E27FC236}">
                <a16:creationId xmlns:a16="http://schemas.microsoft.com/office/drawing/2014/main" id="{D6E96016-0DFC-2BDD-6AB3-948E9CCCAC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50" y="1490767"/>
            <a:ext cx="6797169" cy="1325563"/>
          </a:xfrm>
          <a:prstGeom prst="rect">
            <a:avLst/>
          </a:prstGeom>
        </p:spPr>
        <p:txBody>
          <a:bodyPr vert="horz" lIns="0" tIns="45720" rIns="91440" bIns="45720" rtlCol="0" anchor="t" anchorCtr="0">
            <a:noAutofit/>
          </a:bodyPr>
          <a:lstStyle>
            <a:lvl1pPr algn="l">
              <a:defRPr sz="3600" b="1" i="0" baseline="0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5" name="Platshållare för innehåll 2">
            <a:extLst>
              <a:ext uri="{FF2B5EF4-FFF2-40B4-BE49-F238E27FC236}">
                <a16:creationId xmlns:a16="http://schemas.microsoft.com/office/drawing/2014/main" id="{29CFC0F3-58A9-51B8-E50F-73823E3A8A2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26649" y="2960589"/>
            <a:ext cx="6797169" cy="2364447"/>
          </a:xfrm>
          <a:prstGeom prst="rect">
            <a:avLst/>
          </a:prstGeom>
        </p:spPr>
        <p:txBody>
          <a:bodyPr lIns="0">
            <a:noAutofit/>
          </a:bodyPr>
          <a:lstStyle>
            <a:lvl1pPr algn="l">
              <a:buFont typeface="Arial" panose="020B0604020202020204" pitchFamily="34" charset="0"/>
              <a:buChar char="•"/>
              <a:defRPr sz="2000" b="0" i="0" baseline="0">
                <a:solidFill>
                  <a:schemeClr val="bg1"/>
                </a:solidFill>
                <a:latin typeface="Aptos" panose="020B0004020202020204" pitchFamily="34" charset="0"/>
                <a:ea typeface="Helvetica Neue Thin" panose="020B0403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bg1"/>
                </a:solidFill>
                <a:latin typeface="Aptos" panose="020B0004020202020204" pitchFamily="34" charset="0"/>
              </a:defRPr>
            </a:lvl2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547597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57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D5AA80C-282D-D7ED-DAC8-26A009555116}"/>
              </a:ext>
            </a:extLst>
          </p:cNvPr>
          <p:cNvSpPr/>
          <p:nvPr userDrawn="1"/>
        </p:nvSpPr>
        <p:spPr>
          <a:xfrm>
            <a:off x="0" y="5859263"/>
            <a:ext cx="12192000" cy="998737"/>
          </a:xfrm>
          <a:prstGeom prst="rect">
            <a:avLst/>
          </a:prstGeom>
          <a:solidFill>
            <a:srgbClr val="E1DF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2" name="Picture 10">
            <a:extLst>
              <a:ext uri="{FF2B5EF4-FFF2-40B4-BE49-F238E27FC236}">
                <a16:creationId xmlns:a16="http://schemas.microsoft.com/office/drawing/2014/main" id="{122E396C-405F-FD93-0E3A-641245679F5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-79513" y="4107034"/>
            <a:ext cx="12271513" cy="3195706"/>
          </a:xfrm>
          <a:prstGeom prst="rect">
            <a:avLst/>
          </a:prstGeom>
        </p:spPr>
      </p:pic>
      <p:sp>
        <p:nvSpPr>
          <p:cNvPr id="13" name="Rubrik 1">
            <a:extLst>
              <a:ext uri="{FF2B5EF4-FFF2-40B4-BE49-F238E27FC236}">
                <a16:creationId xmlns:a16="http://schemas.microsoft.com/office/drawing/2014/main" id="{2DB5E90D-2CF5-4747-8472-6FAC6901EA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6818" y="1898072"/>
            <a:ext cx="7160307" cy="2104367"/>
          </a:xfrm>
          <a:prstGeom prst="rect">
            <a:avLst/>
          </a:prstGeom>
        </p:spPr>
        <p:txBody>
          <a:bodyPr anchor="b" anchorCtr="0"/>
          <a:lstStyle>
            <a:lvl1pPr algn="l">
              <a:defRPr sz="3600" cap="all" baseline="0">
                <a:solidFill>
                  <a:schemeClr val="bg1"/>
                </a:solidFill>
                <a:latin typeface="Barlow" pitchFamily="2" charset="77"/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35614094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rubrik 1">
            <a:extLst>
              <a:ext uri="{FF2B5EF4-FFF2-40B4-BE49-F238E27FC236}">
                <a16:creationId xmlns:a16="http://schemas.microsoft.com/office/drawing/2014/main" id="{D3E62C90-A71A-4840-98FB-636BBE3978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9" y="1490767"/>
            <a:ext cx="5267417" cy="1325563"/>
          </a:xfrm>
          <a:prstGeom prst="rect">
            <a:avLst/>
          </a:prstGeom>
        </p:spPr>
        <p:txBody>
          <a:bodyPr vert="horz" lIns="0" tIns="45720" rIns="91440" bIns="45720" rtlCol="0" anchor="t" anchorCtr="0">
            <a:noAutofit/>
          </a:bodyPr>
          <a:lstStyle>
            <a:lvl1pPr algn="l">
              <a:defRPr sz="3600" baseline="0">
                <a:solidFill>
                  <a:schemeClr val="tx1"/>
                </a:solidFill>
                <a:latin typeface="Aptos" panose="020B0004020202020204" pitchFamily="34" charset="0"/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8" name="Platshållare för innehåll 2">
            <a:extLst>
              <a:ext uri="{FF2B5EF4-FFF2-40B4-BE49-F238E27FC236}">
                <a16:creationId xmlns:a16="http://schemas.microsoft.com/office/drawing/2014/main" id="{CCD026E3-E8AC-9449-A77B-0566CECDD55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7988" y="2960589"/>
            <a:ext cx="5267417" cy="236444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l">
              <a:buFontTx/>
              <a:buNone/>
              <a:defRPr sz="2000" b="0" i="0" baseline="0">
                <a:solidFill>
                  <a:schemeClr val="tx1"/>
                </a:solidFill>
                <a:latin typeface="Aptos" panose="020B0004020202020204" pitchFamily="34" charset="0"/>
                <a:ea typeface="Helvetica Neue Thin" panose="020B0403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5576383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rubrik 1">
            <a:extLst>
              <a:ext uri="{FF2B5EF4-FFF2-40B4-BE49-F238E27FC236}">
                <a16:creationId xmlns:a16="http://schemas.microsoft.com/office/drawing/2014/main" id="{D3E62C90-A71A-4840-98FB-636BBE3978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8583" y="1490767"/>
            <a:ext cx="10559155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sz="3600" baseline="0">
                <a:solidFill>
                  <a:schemeClr val="tx1"/>
                </a:solidFill>
                <a:latin typeface="Barlow" pitchFamily="2" charset="77"/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8" name="Platshållare för innehåll 2">
            <a:extLst>
              <a:ext uri="{FF2B5EF4-FFF2-40B4-BE49-F238E27FC236}">
                <a16:creationId xmlns:a16="http://schemas.microsoft.com/office/drawing/2014/main" id="{CCD026E3-E8AC-9449-A77B-0566CECDD55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28582" y="2960589"/>
            <a:ext cx="10559155" cy="2364447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000" b="0" i="0" baseline="0">
                <a:solidFill>
                  <a:schemeClr val="tx1"/>
                </a:solidFill>
                <a:latin typeface="Barlow" pitchFamily="2" charset="77"/>
                <a:ea typeface="Helvetica Neue Thin" panose="020B0403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4C02BAEF-44A8-B9E9-8B34-89971FB2AE5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6228183" y="5830902"/>
            <a:ext cx="5963817" cy="1027098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9FE4506D-30C5-2119-E3CE-5B691CF0691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740051" y="6122790"/>
            <a:ext cx="4781657" cy="823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6642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rubrik 1">
            <a:extLst>
              <a:ext uri="{FF2B5EF4-FFF2-40B4-BE49-F238E27FC236}">
                <a16:creationId xmlns:a16="http://schemas.microsoft.com/office/drawing/2014/main" id="{D3E62C90-A71A-4840-98FB-636BBE3978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8583" y="1490767"/>
            <a:ext cx="10559155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sz="3600" baseline="0">
                <a:solidFill>
                  <a:schemeClr val="tx1"/>
                </a:solidFill>
                <a:latin typeface="Barlow" pitchFamily="2" charset="77"/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8" name="Platshållare för innehåll 2">
            <a:extLst>
              <a:ext uri="{FF2B5EF4-FFF2-40B4-BE49-F238E27FC236}">
                <a16:creationId xmlns:a16="http://schemas.microsoft.com/office/drawing/2014/main" id="{CCD026E3-E8AC-9449-A77B-0566CECDD55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28582" y="2960589"/>
            <a:ext cx="10559155" cy="2364447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000" b="0" i="0" baseline="0">
                <a:solidFill>
                  <a:schemeClr val="tx1"/>
                </a:solidFill>
                <a:latin typeface="Barlow" pitchFamily="2" charset="77"/>
                <a:ea typeface="Helvetica Neue Thin" panose="020B0403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4C02BAEF-44A8-B9E9-8B34-89971FB2AE5B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45365" r="1"/>
          <a:stretch/>
        </p:blipFill>
        <p:spPr>
          <a:xfrm>
            <a:off x="-28281" y="5505947"/>
            <a:ext cx="4289196" cy="1352053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9FE4506D-30C5-2119-E3CE-5B691CF0691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88899" y="6224820"/>
            <a:ext cx="5701694" cy="71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6889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857DB11F-B0D7-A6C5-DF83-4F28E41F62F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5284922" y="-15714"/>
            <a:ext cx="6907078" cy="6907078"/>
          </a:xfrm>
          <a:prstGeom prst="rect">
            <a:avLst/>
          </a:prstGeom>
        </p:spPr>
      </p:pic>
      <p:pic>
        <p:nvPicPr>
          <p:cNvPr id="2" name="Bildobjekt 4">
            <a:extLst>
              <a:ext uri="{FF2B5EF4-FFF2-40B4-BE49-F238E27FC236}">
                <a16:creationId xmlns:a16="http://schemas.microsoft.com/office/drawing/2014/main" id="{45B894A5-45A9-64BB-97C0-2AC184B6BB9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777092" y="5898766"/>
            <a:ext cx="2124537" cy="722465"/>
          </a:xfrm>
          <a:prstGeom prst="rect">
            <a:avLst/>
          </a:prstGeom>
        </p:spPr>
      </p:pic>
      <p:sp>
        <p:nvSpPr>
          <p:cNvPr id="3" name="Platshållare för rubrik 1">
            <a:extLst>
              <a:ext uri="{FF2B5EF4-FFF2-40B4-BE49-F238E27FC236}">
                <a16:creationId xmlns:a16="http://schemas.microsoft.com/office/drawing/2014/main" id="{35765AE0-EF14-4B7D-12CF-4B501AC77C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8584" y="1490767"/>
            <a:ext cx="4894884" cy="132556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>
              <a:defRPr sz="3600" baseline="0">
                <a:solidFill>
                  <a:schemeClr val="tx1"/>
                </a:solidFill>
                <a:latin typeface="Barlow" pitchFamily="2" charset="77"/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4" name="Platshållare för innehåll 2">
            <a:extLst>
              <a:ext uri="{FF2B5EF4-FFF2-40B4-BE49-F238E27FC236}">
                <a16:creationId xmlns:a16="http://schemas.microsoft.com/office/drawing/2014/main" id="{F49ED6DD-6A61-71FA-B3DC-BB9FE85AC5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28583" y="2960589"/>
            <a:ext cx="4894884" cy="2364447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000" b="0" i="0" baseline="0">
                <a:solidFill>
                  <a:schemeClr val="tx1"/>
                </a:solidFill>
                <a:latin typeface="Barlow" pitchFamily="2" charset="77"/>
                <a:ea typeface="Helvetica Neue Thin" panose="020B0403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6C51277-5F34-F24D-F56A-C696F79DA02A}"/>
              </a:ext>
            </a:extLst>
          </p:cNvPr>
          <p:cNvGrpSpPr/>
          <p:nvPr userDrawn="1"/>
        </p:nvGrpSpPr>
        <p:grpSpPr>
          <a:xfrm>
            <a:off x="9724108" y="4806388"/>
            <a:ext cx="121479" cy="121479"/>
            <a:chOff x="6556213" y="1193800"/>
            <a:chExt cx="197679" cy="197679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1CA2D26-6562-D235-CB19-1F285BBC105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558905" y="1193800"/>
              <a:ext cx="192295" cy="197679"/>
            </a:xfrm>
            <a:prstGeom prst="line">
              <a:avLst/>
            </a:prstGeom>
            <a:ln w="41275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E9C5E0A7-59E2-EA15-DCA0-6DAF1751A50B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6558905" y="1193800"/>
              <a:ext cx="192295" cy="197679"/>
            </a:xfrm>
            <a:prstGeom prst="line">
              <a:avLst/>
            </a:prstGeom>
            <a:ln w="41275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F648EFD-6AA5-5F60-B6E0-CC0EF7F1D7FF}"/>
              </a:ext>
            </a:extLst>
          </p:cNvPr>
          <p:cNvGrpSpPr/>
          <p:nvPr userDrawn="1"/>
        </p:nvGrpSpPr>
        <p:grpSpPr>
          <a:xfrm>
            <a:off x="9120336" y="4743617"/>
            <a:ext cx="121479" cy="121479"/>
            <a:chOff x="6556213" y="1193800"/>
            <a:chExt cx="197679" cy="197679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168032F-3D9E-BE88-B642-E75A1AC3A6E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558905" y="1193800"/>
              <a:ext cx="192295" cy="197679"/>
            </a:xfrm>
            <a:prstGeom prst="line">
              <a:avLst/>
            </a:prstGeom>
            <a:ln w="41275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8E1CE67-1240-9D21-25E7-8665FCE5E8E0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6558905" y="1193800"/>
              <a:ext cx="192295" cy="197679"/>
            </a:xfrm>
            <a:prstGeom prst="line">
              <a:avLst/>
            </a:prstGeom>
            <a:ln w="41275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88347FE-788B-14DE-0A89-F24661BF01DE}"/>
              </a:ext>
            </a:extLst>
          </p:cNvPr>
          <p:cNvGrpSpPr/>
          <p:nvPr userDrawn="1"/>
        </p:nvGrpSpPr>
        <p:grpSpPr>
          <a:xfrm>
            <a:off x="7850018" y="6290847"/>
            <a:ext cx="121479" cy="121479"/>
            <a:chOff x="6556213" y="1193800"/>
            <a:chExt cx="197679" cy="197679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DF5DE16-4FCE-17C0-1B28-153619719AD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558905" y="1193800"/>
              <a:ext cx="192295" cy="197679"/>
            </a:xfrm>
            <a:prstGeom prst="line">
              <a:avLst/>
            </a:prstGeom>
            <a:ln w="41275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023DDB85-13E3-5F2F-269D-696F13D18F17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6558905" y="1193800"/>
              <a:ext cx="192295" cy="197679"/>
            </a:xfrm>
            <a:prstGeom prst="line">
              <a:avLst/>
            </a:prstGeom>
            <a:ln w="41275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C54EF7B-1162-5174-35F2-9544319F4EBC}"/>
              </a:ext>
            </a:extLst>
          </p:cNvPr>
          <p:cNvGrpSpPr/>
          <p:nvPr userDrawn="1"/>
        </p:nvGrpSpPr>
        <p:grpSpPr>
          <a:xfrm>
            <a:off x="10704512" y="4221088"/>
            <a:ext cx="121479" cy="121479"/>
            <a:chOff x="6556213" y="1193800"/>
            <a:chExt cx="197679" cy="197679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BCD0FA1-756B-24D0-13E2-6B4557A019E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558905" y="1193800"/>
              <a:ext cx="192295" cy="197679"/>
            </a:xfrm>
            <a:prstGeom prst="line">
              <a:avLst/>
            </a:prstGeom>
            <a:ln w="41275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6BAD1D8-33CA-386E-2BDF-D41923C15D4B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6558905" y="1193800"/>
              <a:ext cx="192295" cy="197679"/>
            </a:xfrm>
            <a:prstGeom prst="line">
              <a:avLst/>
            </a:prstGeom>
            <a:ln w="41275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498136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>
            <a:extLst>
              <a:ext uri="{FF2B5EF4-FFF2-40B4-BE49-F238E27FC236}">
                <a16:creationId xmlns:a16="http://schemas.microsoft.com/office/drawing/2014/main" id="{E0AF7DB7-52A6-1E48-B16B-80D454024B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" y="5003335"/>
            <a:ext cx="12192000" cy="506511"/>
          </a:xfrm>
        </p:spPr>
        <p:txBody>
          <a:bodyPr/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Barlow" pitchFamily="2" charset="77"/>
                <a:ea typeface="Helvetica Neue Thin" panose="020B04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Klicka här för att ändra mall för underrubrikformat</a:t>
            </a:r>
          </a:p>
        </p:txBody>
      </p:sp>
      <p:sp>
        <p:nvSpPr>
          <p:cNvPr id="5" name="Platshållare för datum 3">
            <a:extLst>
              <a:ext uri="{FF2B5EF4-FFF2-40B4-BE49-F238E27FC236}">
                <a16:creationId xmlns:a16="http://schemas.microsoft.com/office/drawing/2014/main" id="{5612BDC6-7FF7-E04C-ADA2-C50C18ED47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12556" y="284095"/>
            <a:ext cx="11794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0" i="0" baseline="0">
                <a:solidFill>
                  <a:schemeClr val="tx1"/>
                </a:solidFill>
                <a:latin typeface="Barlow" pitchFamily="2" charset="77"/>
                <a:ea typeface="Helvetica Neue Thin" panose="020B0403020202020204" pitchFamily="34" charset="0"/>
                <a:cs typeface="Arial" panose="020B0604020202020204" pitchFamily="34" charset="0"/>
              </a:defRPr>
            </a:lvl1pPr>
          </a:lstStyle>
          <a:p>
            <a:fld id="{5763E27D-B58A-0447-AC08-242D3585EF82}" type="datetimeFigureOut">
              <a:rPr lang="sv-SE" smtClean="0"/>
              <a:pPr/>
              <a:t>2026-06-02</a:t>
            </a:fld>
            <a:endParaRPr lang="sv-SE" sz="800" dirty="0"/>
          </a:p>
        </p:txBody>
      </p:sp>
    </p:spTree>
    <p:extLst>
      <p:ext uri="{BB962C8B-B14F-4D97-AF65-F5344CB8AC3E}">
        <p14:creationId xmlns:p14="http://schemas.microsoft.com/office/powerpoint/2010/main" val="42846012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>
            <a:extLst>
              <a:ext uri="{FF2B5EF4-FFF2-40B4-BE49-F238E27FC236}">
                <a16:creationId xmlns:a16="http://schemas.microsoft.com/office/drawing/2014/main" id="{E0AF7DB7-52A6-1E48-B16B-80D454024B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" y="5003335"/>
            <a:ext cx="12192000" cy="506511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sv-SE" dirty="0"/>
          </a:p>
        </p:txBody>
      </p:sp>
      <p:sp>
        <p:nvSpPr>
          <p:cNvPr id="5" name="Underrubrik 2">
            <a:extLst>
              <a:ext uri="{FF2B5EF4-FFF2-40B4-BE49-F238E27FC236}">
                <a16:creationId xmlns:a16="http://schemas.microsoft.com/office/drawing/2014/main" id="{59BA4A8C-C58A-474F-8BAA-A68EDD0E16D0}"/>
              </a:ext>
            </a:extLst>
          </p:cNvPr>
          <p:cNvSpPr txBox="1">
            <a:spLocks/>
          </p:cNvSpPr>
          <p:nvPr userDrawn="1"/>
        </p:nvSpPr>
        <p:spPr>
          <a:xfrm>
            <a:off x="-1" y="4929147"/>
            <a:ext cx="12192000" cy="506511"/>
          </a:xfr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 baseline="0">
                <a:solidFill>
                  <a:schemeClr val="tx1"/>
                </a:solidFill>
                <a:latin typeface="Barlow" pitchFamily="2" charset="77"/>
                <a:ea typeface="Helvetica Neue Thin" panose="020B0403020202020204" pitchFamily="34" charset="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2000" dirty="0"/>
              <a:t>Klicka här för att ändra mall för underrubrikformat</a:t>
            </a:r>
          </a:p>
        </p:txBody>
      </p:sp>
      <p:sp>
        <p:nvSpPr>
          <p:cNvPr id="6" name="Platshållare för datum 3">
            <a:extLst>
              <a:ext uri="{FF2B5EF4-FFF2-40B4-BE49-F238E27FC236}">
                <a16:creationId xmlns:a16="http://schemas.microsoft.com/office/drawing/2014/main" id="{D252C4E0-54DD-034C-B99B-B9D09D8273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12556" y="284095"/>
            <a:ext cx="11794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0" i="0" baseline="0">
                <a:solidFill>
                  <a:schemeClr val="tx1"/>
                </a:solidFill>
                <a:latin typeface="Barlow" pitchFamily="2" charset="77"/>
                <a:ea typeface="Helvetica Neue Thin" panose="020B0403020202020204" pitchFamily="34" charset="0"/>
                <a:cs typeface="Arial" panose="020B0604020202020204" pitchFamily="34" charset="0"/>
              </a:defRPr>
            </a:lvl1pPr>
          </a:lstStyle>
          <a:p>
            <a:fld id="{5763E27D-B58A-0447-AC08-242D3585EF82}" type="datetimeFigureOut">
              <a:rPr lang="sv-SE" smtClean="0"/>
              <a:pPr/>
              <a:t>2026-06-02</a:t>
            </a:fld>
            <a:endParaRPr lang="sv-SE" sz="800" dirty="0"/>
          </a:p>
        </p:txBody>
      </p:sp>
    </p:spTree>
    <p:extLst>
      <p:ext uri="{BB962C8B-B14F-4D97-AF65-F5344CB8AC3E}">
        <p14:creationId xmlns:p14="http://schemas.microsoft.com/office/powerpoint/2010/main" val="298588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rubrik 1">
            <a:extLst>
              <a:ext uri="{FF2B5EF4-FFF2-40B4-BE49-F238E27FC236}">
                <a16:creationId xmlns:a16="http://schemas.microsoft.com/office/drawing/2014/main" id="{D3E62C90-A71A-4840-98FB-636BBE3978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8583" y="1490767"/>
            <a:ext cx="10559155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sz="3600" baseline="0">
                <a:solidFill>
                  <a:schemeClr val="tx1"/>
                </a:solidFill>
                <a:latin typeface="Barlow" pitchFamily="2" charset="77"/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8" name="Platshållare för innehåll 2">
            <a:extLst>
              <a:ext uri="{FF2B5EF4-FFF2-40B4-BE49-F238E27FC236}">
                <a16:creationId xmlns:a16="http://schemas.microsoft.com/office/drawing/2014/main" id="{CCD026E3-E8AC-9449-A77B-0566CECDD55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28582" y="2960589"/>
            <a:ext cx="10559155" cy="2364447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000" b="0" i="0" baseline="0">
                <a:solidFill>
                  <a:schemeClr val="tx1"/>
                </a:solidFill>
                <a:latin typeface="Barlow" pitchFamily="2" charset="77"/>
                <a:ea typeface="Helvetica Neue Thin" panose="020B0403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4C02BAEF-44A8-B9E9-8B34-89971FB2AE5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6228183" y="5830902"/>
            <a:ext cx="5963817" cy="1027098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9FE4506D-30C5-2119-E3CE-5B691CF0691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-740049" y="6122790"/>
            <a:ext cx="4781653" cy="823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102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rubrik 1">
            <a:extLst>
              <a:ext uri="{FF2B5EF4-FFF2-40B4-BE49-F238E27FC236}">
                <a16:creationId xmlns:a16="http://schemas.microsoft.com/office/drawing/2014/main" id="{D3E62C90-A71A-4840-98FB-636BBE3978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8583" y="1490767"/>
            <a:ext cx="10559155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sz="3600" baseline="0">
                <a:solidFill>
                  <a:schemeClr val="tx1"/>
                </a:solidFill>
                <a:latin typeface="Barlow" pitchFamily="2" charset="77"/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8" name="Platshållare för innehåll 2">
            <a:extLst>
              <a:ext uri="{FF2B5EF4-FFF2-40B4-BE49-F238E27FC236}">
                <a16:creationId xmlns:a16="http://schemas.microsoft.com/office/drawing/2014/main" id="{CCD026E3-E8AC-9449-A77B-0566CECDD55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28582" y="2960589"/>
            <a:ext cx="10559155" cy="2364447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000" b="0" i="0" baseline="0">
                <a:solidFill>
                  <a:schemeClr val="tx1"/>
                </a:solidFill>
                <a:latin typeface="Barlow" pitchFamily="2" charset="77"/>
                <a:ea typeface="Helvetica Neue Thin" panose="020B0403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4C02BAEF-44A8-B9E9-8B34-89971FB2AE5B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45365" r="1"/>
          <a:stretch/>
        </p:blipFill>
        <p:spPr>
          <a:xfrm>
            <a:off x="-28281" y="5505947"/>
            <a:ext cx="4289196" cy="1352053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9FE4506D-30C5-2119-E3CE-5B691CF0691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59303" y="6224820"/>
            <a:ext cx="4160885" cy="71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288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ubrik 1">
            <a:extLst>
              <a:ext uri="{FF2B5EF4-FFF2-40B4-BE49-F238E27FC236}">
                <a16:creationId xmlns:a16="http://schemas.microsoft.com/office/drawing/2014/main" id="{2DB5E90D-2CF5-4747-8472-6FAC6901EA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6818" y="1898072"/>
            <a:ext cx="7160307" cy="2104367"/>
          </a:xfrm>
          <a:prstGeom prst="rect">
            <a:avLst/>
          </a:prstGeom>
        </p:spPr>
        <p:txBody>
          <a:bodyPr anchor="b" anchorCtr="0"/>
          <a:lstStyle>
            <a:lvl1pPr algn="l">
              <a:defRPr sz="3600" cap="all" baseline="0">
                <a:solidFill>
                  <a:schemeClr val="bg1"/>
                </a:solidFill>
                <a:latin typeface="Barlow" pitchFamily="2" charset="77"/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366716-369E-FEC8-E7C1-8032FE0EB5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09" r="309"/>
          <a:stretch/>
        </p:blipFill>
        <p:spPr>
          <a:xfrm>
            <a:off x="0" y="5247861"/>
            <a:ext cx="12192000" cy="1610140"/>
          </a:xfrm>
          <a:prstGeom prst="rect">
            <a:avLst/>
          </a:prstGeom>
        </p:spPr>
      </p:pic>
      <p:pic>
        <p:nvPicPr>
          <p:cNvPr id="4" name="Picture 10">
            <a:extLst>
              <a:ext uri="{FF2B5EF4-FFF2-40B4-BE49-F238E27FC236}">
                <a16:creationId xmlns:a16="http://schemas.microsoft.com/office/drawing/2014/main" id="{ADA80861-F25D-F82D-31A5-B8C9784EAC2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-79513" y="3503353"/>
            <a:ext cx="12271513" cy="319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244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54EDFC7-2054-1436-3EC4-93D603CCA0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" y="5256690"/>
            <a:ext cx="12191992" cy="1600199"/>
          </a:xfrm>
          <a:prstGeom prst="rect">
            <a:avLst/>
          </a:prstGeom>
        </p:spPr>
      </p:pic>
      <p:pic>
        <p:nvPicPr>
          <p:cNvPr id="4" name="Picture 10">
            <a:extLst>
              <a:ext uri="{FF2B5EF4-FFF2-40B4-BE49-F238E27FC236}">
                <a16:creationId xmlns:a16="http://schemas.microsoft.com/office/drawing/2014/main" id="{ADA80861-F25D-F82D-31A5-B8C9784EAC2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-79513" y="3503353"/>
            <a:ext cx="12271513" cy="3195706"/>
          </a:xfrm>
          <a:prstGeom prst="rect">
            <a:avLst/>
          </a:prstGeom>
        </p:spPr>
      </p:pic>
      <p:sp>
        <p:nvSpPr>
          <p:cNvPr id="13" name="Rubrik 1">
            <a:extLst>
              <a:ext uri="{FF2B5EF4-FFF2-40B4-BE49-F238E27FC236}">
                <a16:creationId xmlns:a16="http://schemas.microsoft.com/office/drawing/2014/main" id="{2DB5E90D-2CF5-4747-8472-6FAC6901EA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6818" y="1898072"/>
            <a:ext cx="7160307" cy="2104367"/>
          </a:xfrm>
          <a:prstGeom prst="rect">
            <a:avLst/>
          </a:prstGeom>
        </p:spPr>
        <p:txBody>
          <a:bodyPr anchor="b" anchorCtr="0"/>
          <a:lstStyle>
            <a:lvl1pPr algn="l">
              <a:defRPr sz="3600" cap="all" baseline="0">
                <a:solidFill>
                  <a:schemeClr val="bg1"/>
                </a:solidFill>
                <a:latin typeface="Barlow" pitchFamily="2" charset="77"/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1416742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rry image of a tree&#10;&#10;Description automatically generated">
            <a:extLst>
              <a:ext uri="{FF2B5EF4-FFF2-40B4-BE49-F238E27FC236}">
                <a16:creationId xmlns:a16="http://schemas.microsoft.com/office/drawing/2014/main" id="{A54EDFC7-2054-1436-3EC4-93D603CCA0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256690"/>
            <a:ext cx="12192000" cy="1600199"/>
          </a:xfrm>
          <a:prstGeom prst="rect">
            <a:avLst/>
          </a:prstGeom>
        </p:spPr>
      </p:pic>
      <p:pic>
        <p:nvPicPr>
          <p:cNvPr id="4" name="Picture 10">
            <a:extLst>
              <a:ext uri="{FF2B5EF4-FFF2-40B4-BE49-F238E27FC236}">
                <a16:creationId xmlns:a16="http://schemas.microsoft.com/office/drawing/2014/main" id="{ADA80861-F25D-F82D-31A5-B8C9784EAC2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-79513" y="3503353"/>
            <a:ext cx="12271513" cy="3195706"/>
          </a:xfrm>
          <a:prstGeom prst="rect">
            <a:avLst/>
          </a:prstGeom>
        </p:spPr>
      </p:pic>
      <p:sp>
        <p:nvSpPr>
          <p:cNvPr id="13" name="Rubrik 1">
            <a:extLst>
              <a:ext uri="{FF2B5EF4-FFF2-40B4-BE49-F238E27FC236}">
                <a16:creationId xmlns:a16="http://schemas.microsoft.com/office/drawing/2014/main" id="{2DB5E90D-2CF5-4747-8472-6FAC6901EA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6818" y="1898072"/>
            <a:ext cx="7160307" cy="2104367"/>
          </a:xfrm>
          <a:prstGeom prst="rect">
            <a:avLst/>
          </a:prstGeom>
        </p:spPr>
        <p:txBody>
          <a:bodyPr anchor="b" anchorCtr="0"/>
          <a:lstStyle>
            <a:lvl1pPr algn="l">
              <a:defRPr sz="3600" cap="all" baseline="0">
                <a:solidFill>
                  <a:schemeClr val="bg1"/>
                </a:solidFill>
                <a:latin typeface="Barlow" pitchFamily="2" charset="77"/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2068533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54EDFC7-2054-1436-3EC4-93D603CCA0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" y="5256690"/>
            <a:ext cx="12191992" cy="1600199"/>
          </a:xfrm>
          <a:prstGeom prst="rect">
            <a:avLst/>
          </a:prstGeom>
        </p:spPr>
      </p:pic>
      <p:pic>
        <p:nvPicPr>
          <p:cNvPr id="4" name="Picture 10">
            <a:extLst>
              <a:ext uri="{FF2B5EF4-FFF2-40B4-BE49-F238E27FC236}">
                <a16:creationId xmlns:a16="http://schemas.microsoft.com/office/drawing/2014/main" id="{ADA80861-F25D-F82D-31A5-B8C9784EAC2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-79513" y="3503353"/>
            <a:ext cx="12271513" cy="3195706"/>
          </a:xfrm>
          <a:prstGeom prst="rect">
            <a:avLst/>
          </a:prstGeom>
        </p:spPr>
      </p:pic>
      <p:sp>
        <p:nvSpPr>
          <p:cNvPr id="13" name="Rubrik 1">
            <a:extLst>
              <a:ext uri="{FF2B5EF4-FFF2-40B4-BE49-F238E27FC236}">
                <a16:creationId xmlns:a16="http://schemas.microsoft.com/office/drawing/2014/main" id="{2DB5E90D-2CF5-4747-8472-6FAC6901EA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6818" y="1898072"/>
            <a:ext cx="7160307" cy="2104367"/>
          </a:xfrm>
          <a:prstGeom prst="rect">
            <a:avLst/>
          </a:prstGeom>
        </p:spPr>
        <p:txBody>
          <a:bodyPr anchor="b" anchorCtr="0"/>
          <a:lstStyle>
            <a:lvl1pPr algn="l">
              <a:defRPr sz="3600" cap="all" baseline="0">
                <a:solidFill>
                  <a:schemeClr val="bg1"/>
                </a:solidFill>
                <a:latin typeface="Barlow" pitchFamily="2" charset="77"/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11361370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C2386FA8-5D13-85D1-6E72-827696366D27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14937" t="7324" r="11534" b="8091"/>
          <a:stretch/>
        </p:blipFill>
        <p:spPr>
          <a:xfrm>
            <a:off x="6230318" y="15498"/>
            <a:ext cx="5961681" cy="6858000"/>
          </a:xfrm>
          <a:prstGeom prst="rect">
            <a:avLst/>
          </a:prstGeom>
        </p:spPr>
      </p:pic>
      <p:pic>
        <p:nvPicPr>
          <p:cNvPr id="2" name="Bildobjekt 4">
            <a:extLst>
              <a:ext uri="{FF2B5EF4-FFF2-40B4-BE49-F238E27FC236}">
                <a16:creationId xmlns:a16="http://schemas.microsoft.com/office/drawing/2014/main" id="{45B894A5-45A9-64BB-97C0-2AC184B6BB9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777092" y="5898766"/>
            <a:ext cx="2124537" cy="7224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AC22D2C-CEAD-4C9B-5B4B-A2807788D456}"/>
              </a:ext>
            </a:extLst>
          </p:cNvPr>
          <p:cNvSpPr txBox="1"/>
          <p:nvPr userDrawn="1"/>
        </p:nvSpPr>
        <p:spPr>
          <a:xfrm>
            <a:off x="6964618" y="4506393"/>
            <a:ext cx="1112864" cy="375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err="1">
                <a:latin typeface="Barlow" pitchFamily="2" charset="77"/>
              </a:rPr>
              <a:t>Norway</a:t>
            </a:r>
            <a:endParaRPr lang="fi-FI" dirty="0">
              <a:latin typeface="Barlow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DA03CB-A513-D319-FB09-BDC088C4FEE8}"/>
              </a:ext>
            </a:extLst>
          </p:cNvPr>
          <p:cNvSpPr txBox="1"/>
          <p:nvPr userDrawn="1"/>
        </p:nvSpPr>
        <p:spPr>
          <a:xfrm>
            <a:off x="10453674" y="3745639"/>
            <a:ext cx="2421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latin typeface="Barlow" pitchFamily="2" charset="77"/>
              </a:rPr>
              <a:t>Finland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663ACF-3616-151E-7019-4A8A8181C0A0}"/>
              </a:ext>
            </a:extLst>
          </p:cNvPr>
          <p:cNvSpPr txBox="1"/>
          <p:nvPr userDrawn="1"/>
        </p:nvSpPr>
        <p:spPr>
          <a:xfrm>
            <a:off x="8027567" y="4936929"/>
            <a:ext cx="1063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err="1">
                <a:latin typeface="Barlow" pitchFamily="2" charset="77"/>
              </a:rPr>
              <a:t>Sweden</a:t>
            </a:r>
            <a:endParaRPr lang="fi-FI" dirty="0">
              <a:latin typeface="Barlow" pitchFamily="2" charset="77"/>
            </a:endParaRPr>
          </a:p>
        </p:txBody>
      </p:sp>
      <p:sp>
        <p:nvSpPr>
          <p:cNvPr id="3" name="Platshållare för rubrik 1">
            <a:extLst>
              <a:ext uri="{FF2B5EF4-FFF2-40B4-BE49-F238E27FC236}">
                <a16:creationId xmlns:a16="http://schemas.microsoft.com/office/drawing/2014/main" id="{35765AE0-EF14-4B7D-12CF-4B501AC77C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8584" y="1490767"/>
            <a:ext cx="4894884" cy="132556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>
              <a:defRPr sz="3600" baseline="0">
                <a:solidFill>
                  <a:schemeClr val="bg1"/>
                </a:solidFill>
                <a:latin typeface="Barlow" pitchFamily="2" charset="77"/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4" name="Platshållare för innehåll 2">
            <a:extLst>
              <a:ext uri="{FF2B5EF4-FFF2-40B4-BE49-F238E27FC236}">
                <a16:creationId xmlns:a16="http://schemas.microsoft.com/office/drawing/2014/main" id="{F49ED6DD-6A61-71FA-B3DC-BB9FE85AC5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28583" y="2960589"/>
            <a:ext cx="4894884" cy="2364447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000" b="0" i="0" baseline="0">
                <a:solidFill>
                  <a:schemeClr val="bg1"/>
                </a:solidFill>
                <a:latin typeface="Barlow" pitchFamily="2" charset="77"/>
                <a:ea typeface="Helvetica Neue Thin" panose="020B0403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423531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50D13A9-74C7-D4F8-FE5B-63DC56B123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6098" b="23161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3" name="Rubrik 1">
            <a:extLst>
              <a:ext uri="{FF2B5EF4-FFF2-40B4-BE49-F238E27FC236}">
                <a16:creationId xmlns:a16="http://schemas.microsoft.com/office/drawing/2014/main" id="{2DB5E90D-2CF5-4747-8472-6FAC6901EA4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6818" y="1898072"/>
            <a:ext cx="7160307" cy="2104367"/>
          </a:xfrm>
          <a:prstGeom prst="rect">
            <a:avLst/>
          </a:prstGeom>
        </p:spPr>
        <p:txBody>
          <a:bodyPr anchor="b" anchorCtr="0"/>
          <a:lstStyle>
            <a:lvl1pPr algn="l">
              <a:defRPr sz="3600" b="1" i="0" cap="none" baseline="0">
                <a:solidFill>
                  <a:schemeClr val="bg1"/>
                </a:solidFill>
                <a:latin typeface="Aptos SemiBold" panose="020B0004020202020204" pitchFamily="34" charset="0"/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95BBC5-2DED-C3AA-39A1-9B7E54D6D76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6613" y="4502150"/>
            <a:ext cx="5424487" cy="1779588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180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>
              <a:buFontTx/>
              <a:buNone/>
              <a:defRPr sz="1800">
                <a:solidFill>
                  <a:schemeClr val="bg1"/>
                </a:solidFill>
                <a:latin typeface="Aptos" panose="020B0004020202020204" pitchFamily="34" charset="0"/>
              </a:defRPr>
            </a:lvl2pPr>
            <a:lvl3pPr>
              <a:buFontTx/>
              <a:buNone/>
              <a:defRPr sz="1800">
                <a:solidFill>
                  <a:schemeClr val="bg1"/>
                </a:solidFill>
                <a:latin typeface="Aptos" panose="020B0004020202020204" pitchFamily="34" charset="0"/>
              </a:defRPr>
            </a:lvl3pPr>
            <a:lvl4pPr>
              <a:buFontTx/>
              <a:buNone/>
              <a:defRPr sz="1800">
                <a:solidFill>
                  <a:schemeClr val="bg1"/>
                </a:solidFill>
                <a:latin typeface="Aptos" panose="020B0004020202020204" pitchFamily="34" charset="0"/>
              </a:defRPr>
            </a:lvl4pPr>
            <a:lvl5pPr>
              <a:buFontTx/>
              <a:buNone/>
              <a:defRPr sz="1800">
                <a:solidFill>
                  <a:schemeClr val="bg1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FI" dirty="0"/>
          </a:p>
        </p:txBody>
      </p:sp>
      <p:pic>
        <p:nvPicPr>
          <p:cNvPr id="8" name="Bildobjekt 4">
            <a:extLst>
              <a:ext uri="{FF2B5EF4-FFF2-40B4-BE49-F238E27FC236}">
                <a16:creationId xmlns:a16="http://schemas.microsoft.com/office/drawing/2014/main" id="{E59072CC-EDC2-076C-D11B-D1E1A21230E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777092" y="284095"/>
            <a:ext cx="2124537" cy="725003"/>
          </a:xfrm>
          <a:prstGeom prst="rect">
            <a:avLst/>
          </a:prstGeom>
        </p:spPr>
      </p:pic>
      <p:pic>
        <p:nvPicPr>
          <p:cNvPr id="9" name="Picture 12">
            <a:extLst>
              <a:ext uri="{FF2B5EF4-FFF2-40B4-BE49-F238E27FC236}">
                <a16:creationId xmlns:a16="http://schemas.microsoft.com/office/drawing/2014/main" id="{B7FF95FB-8EC4-03EE-0073-B26CB720638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57988" y="604809"/>
            <a:ext cx="2362744" cy="37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784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svg"/><Relationship Id="rId5" Type="http://schemas.openxmlformats.org/officeDocument/2006/relationships/image" Target="../media/image1.emf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6.sv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emf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sv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6.svg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emf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1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svg"/><Relationship Id="rId5" Type="http://schemas.openxmlformats.org/officeDocument/2006/relationships/image" Target="../media/image1.emf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6">
            <a:extLst>
              <a:ext uri="{FF2B5EF4-FFF2-40B4-BE49-F238E27FC236}">
                <a16:creationId xmlns:a16="http://schemas.microsoft.com/office/drawing/2014/main" id="{DAEF526C-6754-1EE3-66D0-F46F0452256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777092" y="284095"/>
            <a:ext cx="2124537" cy="725004"/>
          </a:xfrm>
          <a:prstGeom prst="rect">
            <a:avLst/>
          </a:prstGeom>
        </p:spPr>
      </p:pic>
      <p:pic>
        <p:nvPicPr>
          <p:cNvPr id="3" name="Picture 12">
            <a:extLst>
              <a:ext uri="{FF2B5EF4-FFF2-40B4-BE49-F238E27FC236}">
                <a16:creationId xmlns:a16="http://schemas.microsoft.com/office/drawing/2014/main" id="{140944AD-43DC-CACA-1F0D-34C468A216D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857988" y="604809"/>
            <a:ext cx="2362744" cy="37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066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rgbClr val="F6D246"/>
          </a:solidFill>
          <a:latin typeface="Helvetica Neue Medium" panose="02000503000000020004" pitchFamily="2" charset="0"/>
          <a:ea typeface="Helvetica Neue Medium" panose="02000503000000020004" pitchFamily="2" charset="0"/>
          <a:cs typeface="Helvetica Neue Medium" panose="02000503000000020004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2A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5232DAFA-D0A9-8341-B892-A86B2CBBDA0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9777092" y="284095"/>
            <a:ext cx="2124537" cy="72500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DC77CB4-9BAA-BA8B-244A-F8B3DEFE7A1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857988" y="604809"/>
            <a:ext cx="2362744" cy="37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071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2" r:id="rId2"/>
    <p:sldLayoutId id="2147483751" r:id="rId3"/>
    <p:sldLayoutId id="2147483763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2A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DC77CB4-9BAA-BA8B-244A-F8B3DEFE7A1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15383" y="604809"/>
            <a:ext cx="2362744" cy="371072"/>
          </a:xfrm>
          <a:prstGeom prst="rect">
            <a:avLst/>
          </a:prstGeom>
        </p:spPr>
      </p:pic>
      <p:pic>
        <p:nvPicPr>
          <p:cNvPr id="4" name="Bildobjekt 4">
            <a:extLst>
              <a:ext uri="{FF2B5EF4-FFF2-40B4-BE49-F238E27FC236}">
                <a16:creationId xmlns:a16="http://schemas.microsoft.com/office/drawing/2014/main" id="{C680A7DC-6175-20FF-37DC-9B55EB4C3ED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77092" y="5856431"/>
            <a:ext cx="2124537" cy="72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984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57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2A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5232DAFA-D0A9-8341-B892-A86B2CBBDA0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9777092" y="284095"/>
            <a:ext cx="2124537" cy="725003"/>
          </a:xfrm>
          <a:prstGeom prst="rect">
            <a:avLst/>
          </a:prstGeom>
        </p:spPr>
      </p:pic>
      <p:pic>
        <p:nvPicPr>
          <p:cNvPr id="2" name="Picture 12">
            <a:extLst>
              <a:ext uri="{FF2B5EF4-FFF2-40B4-BE49-F238E27FC236}">
                <a16:creationId xmlns:a16="http://schemas.microsoft.com/office/drawing/2014/main" id="{2DF7D587-01FF-2FA0-79E7-5218EB03AC6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337813" y="350355"/>
            <a:ext cx="1407400" cy="221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887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70" r:id="rId2"/>
    <p:sldLayoutId id="2147483769" r:id="rId3"/>
    <p:sldLayoutId id="214748376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55" userDrawn="1">
          <p15:clr>
            <a:srgbClr val="F26B43"/>
          </p15:clr>
        </p15:guide>
        <p15:guide id="2" pos="257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1DF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D290DB1A-D337-6449-B079-830C094462B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777092" y="284095"/>
            <a:ext cx="2124537" cy="725004"/>
          </a:xfrm>
          <a:prstGeom prst="rect">
            <a:avLst/>
          </a:prstGeom>
        </p:spPr>
      </p:pic>
      <p:pic>
        <p:nvPicPr>
          <p:cNvPr id="5" name="Picture 12">
            <a:extLst>
              <a:ext uri="{FF2B5EF4-FFF2-40B4-BE49-F238E27FC236}">
                <a16:creationId xmlns:a16="http://schemas.microsoft.com/office/drawing/2014/main" id="{816CB565-9ECB-6716-DFFC-87D6118732F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47973" y="356706"/>
            <a:ext cx="1407404" cy="221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41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rgbClr val="F6D246"/>
          </a:solidFill>
          <a:latin typeface="Helvetica Neue Medium" panose="02000503000000020004" pitchFamily="2" charset="0"/>
          <a:ea typeface="Helvetica Neue Medium" panose="02000503000000020004" pitchFamily="2" charset="0"/>
          <a:cs typeface="Helvetica Neue Medium" panose="02000503000000020004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57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1DF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>
            <a:extLst>
              <a:ext uri="{FF2B5EF4-FFF2-40B4-BE49-F238E27FC236}">
                <a16:creationId xmlns:a16="http://schemas.microsoft.com/office/drawing/2014/main" id="{FE9C4775-2DB6-BD75-66B0-BC539985E90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57988" y="604809"/>
            <a:ext cx="2362744" cy="37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163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rgbClr val="F6D246"/>
          </a:solidFill>
          <a:latin typeface="Helvetica Neue Medium" panose="02000503000000020004" pitchFamily="2" charset="0"/>
          <a:ea typeface="Helvetica Neue Medium" panose="02000503000000020004" pitchFamily="2" charset="0"/>
          <a:cs typeface="Helvetica Neue Medium" panose="02000503000000020004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1DF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77C940A2-1B0D-DC45-B528-7FD006436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51808" y="2276061"/>
            <a:ext cx="4688383" cy="1599923"/>
          </a:xfrm>
          <a:prstGeom prst="rect">
            <a:avLst/>
          </a:prstGeom>
        </p:spPr>
      </p:pic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5467ED5D-7E9D-1343-9D5D-144AB9BBB4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12556" y="284095"/>
            <a:ext cx="11794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0" i="0" baseline="0">
                <a:solidFill>
                  <a:schemeClr val="tx1"/>
                </a:solidFill>
                <a:latin typeface="Barlow" pitchFamily="2" charset="77"/>
                <a:ea typeface="Helvetica Neue Thin" panose="020B0403020202020204" pitchFamily="34" charset="0"/>
                <a:cs typeface="Arial" panose="020B0604020202020204" pitchFamily="34" charset="0"/>
              </a:defRPr>
            </a:lvl1pPr>
          </a:lstStyle>
          <a:p>
            <a:fld id="{5763E27D-B58A-0447-AC08-242D3585EF82}" type="datetimeFigureOut">
              <a:rPr lang="sv-SE" smtClean="0"/>
              <a:pPr/>
              <a:t>2026-06-02</a:t>
            </a:fld>
            <a:endParaRPr lang="sv-SE" sz="800" dirty="0"/>
          </a:p>
        </p:txBody>
      </p:sp>
    </p:spTree>
    <p:extLst>
      <p:ext uri="{BB962C8B-B14F-4D97-AF65-F5344CB8AC3E}">
        <p14:creationId xmlns:p14="http://schemas.microsoft.com/office/powerpoint/2010/main" val="3570697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rgbClr val="F6D246"/>
          </a:solidFill>
          <a:latin typeface="Helvetica Neue Medium" panose="02000503000000020004" pitchFamily="2" charset="0"/>
          <a:ea typeface="Helvetica Neue Medium" panose="02000503000000020004" pitchFamily="2" charset="0"/>
          <a:cs typeface="Helvetica Neue Medium" panose="02000503000000020004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573A0A83-F683-BB4C-BF67-69D56D985B3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51808" y="2276061"/>
            <a:ext cx="4688383" cy="1599923"/>
          </a:xfrm>
          <a:prstGeom prst="rect">
            <a:avLst/>
          </a:prstGeom>
        </p:spPr>
      </p:pic>
      <p:sp>
        <p:nvSpPr>
          <p:cNvPr id="5" name="Platshållare för datum 3">
            <a:extLst>
              <a:ext uri="{FF2B5EF4-FFF2-40B4-BE49-F238E27FC236}">
                <a16:creationId xmlns:a16="http://schemas.microsoft.com/office/drawing/2014/main" id="{4478E539-F584-F54A-8443-DC2E6233A8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12556" y="284095"/>
            <a:ext cx="11794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0" i="0" baseline="0">
                <a:solidFill>
                  <a:schemeClr val="tx1"/>
                </a:solidFill>
                <a:latin typeface="Barlow" pitchFamily="2" charset="77"/>
                <a:ea typeface="Helvetica Neue Thin" panose="020B0403020202020204" pitchFamily="34" charset="0"/>
                <a:cs typeface="Arial" panose="020B0604020202020204" pitchFamily="34" charset="0"/>
              </a:defRPr>
            </a:lvl1pPr>
          </a:lstStyle>
          <a:p>
            <a:fld id="{5763E27D-B58A-0447-AC08-242D3585EF82}" type="datetimeFigureOut">
              <a:rPr lang="sv-SE" smtClean="0"/>
              <a:pPr/>
              <a:t>2026-06-02</a:t>
            </a:fld>
            <a:endParaRPr lang="sv-SE" sz="800" dirty="0"/>
          </a:p>
        </p:txBody>
      </p:sp>
    </p:spTree>
    <p:extLst>
      <p:ext uri="{BB962C8B-B14F-4D97-AF65-F5344CB8AC3E}">
        <p14:creationId xmlns:p14="http://schemas.microsoft.com/office/powerpoint/2010/main" val="3706802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rgbClr val="F6D246"/>
          </a:solidFill>
          <a:latin typeface="Helvetica Neue Medium" panose="02000503000000020004" pitchFamily="2" charset="0"/>
          <a:ea typeface="Helvetica Neue Medium" panose="02000503000000020004" pitchFamily="2" charset="0"/>
          <a:cs typeface="Helvetica Neue Medium" panose="02000503000000020004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9D377-D029-6DA5-AC16-39F99C54353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FI" dirty="0">
                <a:latin typeface="Aptos" panose="020B0004020202020204" pitchFamily="34" charset="0"/>
              </a:rPr>
              <a:t>Strateginen </a:t>
            </a:r>
            <a:br>
              <a:rPr lang="en-FI" dirty="0">
                <a:latin typeface="Aptos" panose="020B0004020202020204" pitchFamily="34" charset="0"/>
              </a:rPr>
            </a:br>
            <a:r>
              <a:rPr lang="en-FI" dirty="0">
                <a:latin typeface="Aptos" panose="020B0004020202020204" pitchFamily="34" charset="0"/>
              </a:rPr>
              <a:t>itä–länsisuuntainen yhteys </a:t>
            </a:r>
            <a:br>
              <a:rPr lang="en-FI" dirty="0">
                <a:latin typeface="Aptos" panose="020B0004020202020204" pitchFamily="34" charset="0"/>
              </a:rPr>
            </a:br>
            <a:r>
              <a:rPr lang="en-FI" dirty="0">
                <a:latin typeface="Aptos" panose="020B0004020202020204" pitchFamily="34" charset="0"/>
              </a:rPr>
              <a:t>osana Pohjois-Euroopan </a:t>
            </a:r>
            <a:br>
              <a:rPr lang="en-FI" dirty="0">
                <a:latin typeface="Aptos" panose="020B0004020202020204" pitchFamily="34" charset="0"/>
              </a:rPr>
            </a:br>
            <a:r>
              <a:rPr lang="en-FI" dirty="0">
                <a:latin typeface="Aptos" panose="020B0004020202020204" pitchFamily="34" charset="0"/>
              </a:rPr>
              <a:t>kehitystä</a:t>
            </a:r>
            <a:endParaRPr lang="en-FI" cap="none" dirty="0">
              <a:latin typeface="Aptos" panose="020B00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D7108C-F960-F2E2-5548-68EEB55244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br>
              <a:rPr lang="en-GB" dirty="0"/>
            </a:b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1342690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FB19C0-DF13-2BDB-4E66-C1C8A103E3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385C2-C1D2-ABC1-07BE-A6A50854B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350" y="1136840"/>
            <a:ext cx="6797169" cy="468662"/>
          </a:xfrm>
        </p:spPr>
        <p:txBody>
          <a:bodyPr/>
          <a:lstStyle/>
          <a:p>
            <a:r>
              <a:rPr lang="en-GB" dirty="0"/>
              <a:t>Keskeiset </a:t>
            </a:r>
            <a:r>
              <a:rPr lang="en-GB" dirty="0" err="1"/>
              <a:t>viestit</a:t>
            </a:r>
            <a:endParaRPr lang="en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3948F1-CAA3-16A5-55DF-493BAA7233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2688" y="1840572"/>
            <a:ext cx="6189662" cy="4313628"/>
          </a:xfrm>
        </p:spPr>
        <p:txBody>
          <a:bodyPr/>
          <a:lstStyle/>
          <a:p>
            <a:pPr fontAlgn="base"/>
            <a:r>
              <a:rPr lang="en-GB" sz="1600" dirty="0"/>
              <a:t>Ei vain </a:t>
            </a:r>
            <a:r>
              <a:rPr lang="en-GB" sz="1600" dirty="0" err="1"/>
              <a:t>alueellinen</a:t>
            </a:r>
            <a:r>
              <a:rPr lang="en-GB" sz="1600" dirty="0"/>
              <a:t> </a:t>
            </a:r>
            <a:r>
              <a:rPr lang="en-GB" sz="1600" dirty="0" err="1"/>
              <a:t>hanke</a:t>
            </a:r>
            <a:endParaRPr lang="en-GB" sz="1600" dirty="0"/>
          </a:p>
          <a:p>
            <a:pPr fontAlgn="base"/>
            <a:r>
              <a:rPr lang="en-GB" sz="1600" dirty="0" err="1"/>
              <a:t>Strateginen</a:t>
            </a:r>
            <a:r>
              <a:rPr lang="en-GB" sz="1600" dirty="0"/>
              <a:t> </a:t>
            </a:r>
            <a:r>
              <a:rPr lang="en-GB" sz="1600" dirty="0" err="1"/>
              <a:t>investointi</a:t>
            </a:r>
            <a:r>
              <a:rPr lang="en-GB" sz="1600" dirty="0"/>
              <a:t> </a:t>
            </a:r>
            <a:r>
              <a:rPr lang="en-GB" sz="1600" dirty="0" err="1"/>
              <a:t>Suomelle</a:t>
            </a:r>
            <a:r>
              <a:rPr lang="en-GB" sz="1600" dirty="0"/>
              <a:t>, </a:t>
            </a:r>
            <a:r>
              <a:rPr lang="en-GB" sz="1600" dirty="0" err="1"/>
              <a:t>Ruotsille</a:t>
            </a:r>
            <a:r>
              <a:rPr lang="en-GB" sz="1600" dirty="0"/>
              <a:t> </a:t>
            </a:r>
            <a:r>
              <a:rPr lang="en-GB" sz="1600" dirty="0" err="1"/>
              <a:t>ja</a:t>
            </a:r>
            <a:r>
              <a:rPr lang="en-GB" sz="1600" dirty="0"/>
              <a:t> </a:t>
            </a:r>
            <a:r>
              <a:rPr lang="en-GB" sz="1600" dirty="0" err="1"/>
              <a:t>Euroopalle</a:t>
            </a:r>
            <a:endParaRPr lang="en-GB" sz="1600" dirty="0"/>
          </a:p>
          <a:p>
            <a:pPr fontAlgn="base"/>
            <a:r>
              <a:rPr lang="en-GB" sz="1600" dirty="0"/>
              <a:t>Vahvistaa </a:t>
            </a:r>
            <a:r>
              <a:rPr lang="en-GB" sz="1600" dirty="0" err="1"/>
              <a:t>resilienssiä</a:t>
            </a:r>
            <a:r>
              <a:rPr lang="en-GB" sz="1600" dirty="0"/>
              <a:t> </a:t>
            </a:r>
            <a:r>
              <a:rPr lang="en-GB" sz="1600" dirty="0" err="1"/>
              <a:t>ja</a:t>
            </a:r>
            <a:r>
              <a:rPr lang="en-GB" sz="1600" dirty="0"/>
              <a:t> </a:t>
            </a:r>
            <a:r>
              <a:rPr lang="en-GB" sz="1600" dirty="0" err="1"/>
              <a:t>huoltovarmuutta</a:t>
            </a:r>
            <a:endParaRPr lang="en-GB" sz="1600" dirty="0"/>
          </a:p>
          <a:p>
            <a:pPr fontAlgn="base"/>
            <a:r>
              <a:rPr lang="en-GB" sz="1600" dirty="0" err="1"/>
              <a:t>Tukee</a:t>
            </a:r>
            <a:r>
              <a:rPr lang="en-GB" sz="1600" dirty="0"/>
              <a:t> </a:t>
            </a:r>
            <a:r>
              <a:rPr lang="en-GB" sz="1600" dirty="0" err="1"/>
              <a:t>sotilaallista</a:t>
            </a:r>
            <a:r>
              <a:rPr lang="en-GB" sz="1600" dirty="0"/>
              <a:t> </a:t>
            </a:r>
            <a:r>
              <a:rPr lang="en-GB" sz="1600" dirty="0" err="1"/>
              <a:t>liikkuvuutta</a:t>
            </a:r>
            <a:endParaRPr lang="en-GB" sz="1600" dirty="0"/>
          </a:p>
          <a:p>
            <a:pPr fontAlgn="base"/>
            <a:r>
              <a:rPr lang="sv-FI" sz="1600" dirty="0"/>
              <a:t>Vahvistaa pohjoismaisia ja eurooppalaisia liikenneverkostoja uusien itä–länsisuuntaisten yhteyksien kautta</a:t>
            </a:r>
            <a:endParaRPr lang="en-GB" sz="1600" dirty="0"/>
          </a:p>
          <a:p>
            <a:pPr fontAlgn="base"/>
            <a:r>
              <a:rPr lang="en-GB" sz="1600" dirty="0" err="1"/>
              <a:t>Parantaa</a:t>
            </a:r>
            <a:r>
              <a:rPr lang="en-GB" sz="1600" dirty="0"/>
              <a:t> </a:t>
            </a:r>
            <a:r>
              <a:rPr lang="en-GB" sz="1600" dirty="0" err="1"/>
              <a:t>kilpailukykyä</a:t>
            </a:r>
            <a:endParaRPr lang="en-GB" sz="1600" dirty="0"/>
          </a:p>
          <a:p>
            <a:pPr fontAlgn="base"/>
            <a:r>
              <a:rPr lang="en-GB" sz="1600" dirty="0" err="1"/>
              <a:t>Teknisesti</a:t>
            </a:r>
            <a:r>
              <a:rPr lang="en-GB" sz="1600" dirty="0"/>
              <a:t> </a:t>
            </a:r>
            <a:r>
              <a:rPr lang="en-GB" sz="1600" dirty="0" err="1"/>
              <a:t>toteutettavissa</a:t>
            </a:r>
            <a:endParaRPr lang="en-GB" sz="1600" dirty="0"/>
          </a:p>
          <a:p>
            <a:pPr fontAlgn="base"/>
            <a:r>
              <a:rPr lang="en-GB" sz="1600" dirty="0" err="1"/>
              <a:t>Alustavien</a:t>
            </a:r>
            <a:r>
              <a:rPr lang="en-GB" sz="1600" dirty="0"/>
              <a:t> </a:t>
            </a:r>
            <a:r>
              <a:rPr lang="en-GB" sz="1600" dirty="0" err="1"/>
              <a:t>arvioiden</a:t>
            </a:r>
            <a:r>
              <a:rPr lang="en-GB" sz="1600" dirty="0"/>
              <a:t> </a:t>
            </a:r>
            <a:r>
              <a:rPr lang="en-GB" sz="1600" dirty="0" err="1"/>
              <a:t>mukaan</a:t>
            </a:r>
            <a:r>
              <a:rPr lang="en-GB" sz="1600" dirty="0"/>
              <a:t> </a:t>
            </a:r>
            <a:r>
              <a:rPr lang="en-GB" sz="1600" dirty="0" err="1"/>
              <a:t>hanke</a:t>
            </a:r>
            <a:r>
              <a:rPr lang="en-GB" sz="1600" dirty="0"/>
              <a:t> </a:t>
            </a:r>
            <a:r>
              <a:rPr lang="en-GB" sz="1600" dirty="0" err="1"/>
              <a:t>voisi</a:t>
            </a:r>
            <a:r>
              <a:rPr lang="en-GB" sz="1600" dirty="0"/>
              <a:t> </a:t>
            </a:r>
            <a:r>
              <a:rPr lang="en-GB" sz="1600" dirty="0" err="1"/>
              <a:t>maksaa</a:t>
            </a:r>
            <a:r>
              <a:rPr lang="en-GB" sz="1600" dirty="0"/>
              <a:t> </a:t>
            </a:r>
            <a:r>
              <a:rPr lang="en-GB" sz="1600" dirty="0" err="1"/>
              <a:t>itsensä</a:t>
            </a:r>
            <a:r>
              <a:rPr lang="en-GB" sz="1600" dirty="0"/>
              <a:t> </a:t>
            </a:r>
            <a:r>
              <a:rPr lang="en-GB" sz="1600" dirty="0" err="1"/>
              <a:t>takaisin</a:t>
            </a:r>
            <a:r>
              <a:rPr lang="en-GB" sz="1600" dirty="0"/>
              <a:t> </a:t>
            </a:r>
            <a:r>
              <a:rPr lang="en-GB" sz="1600" dirty="0" err="1"/>
              <a:t>kokonaan</a:t>
            </a:r>
            <a:r>
              <a:rPr lang="en-GB" sz="1600" dirty="0"/>
              <a:t> tai </a:t>
            </a:r>
            <a:r>
              <a:rPr lang="en-GB" sz="1600" dirty="0" err="1"/>
              <a:t>osittain</a:t>
            </a:r>
            <a:endParaRPr lang="en-GB" sz="1600" dirty="0"/>
          </a:p>
          <a:p>
            <a:pPr fontAlgn="base"/>
            <a:r>
              <a:rPr lang="en-GB" sz="1600" dirty="0" err="1"/>
              <a:t>Laajat</a:t>
            </a:r>
            <a:r>
              <a:rPr lang="en-GB" sz="1600" dirty="0"/>
              <a:t> </a:t>
            </a:r>
            <a:r>
              <a:rPr lang="en-GB" sz="1600" dirty="0" err="1"/>
              <a:t>hyötyanalyysit</a:t>
            </a:r>
            <a:r>
              <a:rPr lang="en-GB" sz="1600" dirty="0"/>
              <a:t> </a:t>
            </a:r>
            <a:r>
              <a:rPr lang="en-GB" sz="1600" dirty="0" err="1"/>
              <a:t>vahvistavat</a:t>
            </a:r>
            <a:r>
              <a:rPr lang="en-GB" sz="1600" dirty="0"/>
              <a:t> </a:t>
            </a:r>
            <a:r>
              <a:rPr lang="en-GB" sz="1600" dirty="0" err="1"/>
              <a:t>investoinnin</a:t>
            </a:r>
            <a:r>
              <a:rPr lang="en-GB" sz="1600" dirty="0"/>
              <a:t> </a:t>
            </a:r>
            <a:r>
              <a:rPr lang="en-GB" sz="1600" dirty="0" err="1"/>
              <a:t>kannattavuuden</a:t>
            </a:r>
            <a:r>
              <a:rPr lang="en-GB" sz="1600" dirty="0"/>
              <a:t> </a:t>
            </a:r>
            <a:r>
              <a:rPr lang="en-GB" sz="1600" dirty="0" err="1"/>
              <a:t>korkeista</a:t>
            </a:r>
            <a:r>
              <a:rPr lang="en-GB" sz="1600" dirty="0"/>
              <a:t> </a:t>
            </a:r>
            <a:r>
              <a:rPr lang="en-GB" sz="1600" dirty="0" err="1"/>
              <a:t>kustannuksista</a:t>
            </a:r>
            <a:r>
              <a:rPr lang="en-GB" sz="1600" dirty="0"/>
              <a:t> </a:t>
            </a:r>
            <a:r>
              <a:rPr lang="en-GB" sz="1600" dirty="0" err="1"/>
              <a:t>huolimatta</a:t>
            </a:r>
            <a:endParaRPr lang="en-GB" sz="1600" dirty="0"/>
          </a:p>
          <a:p>
            <a:pPr fontAlgn="base"/>
            <a:r>
              <a:rPr lang="en-GB" sz="1600" dirty="0" err="1"/>
              <a:t>Selkeä</a:t>
            </a:r>
            <a:r>
              <a:rPr lang="en-GB" sz="1600" dirty="0"/>
              <a:t> </a:t>
            </a:r>
            <a:r>
              <a:rPr lang="en-GB" sz="1600" dirty="0" err="1"/>
              <a:t>strateginen</a:t>
            </a:r>
            <a:r>
              <a:rPr lang="en-GB" sz="1600" dirty="0"/>
              <a:t> </a:t>
            </a:r>
            <a:r>
              <a:rPr lang="en-GB" sz="1600" dirty="0" err="1"/>
              <a:t>arvo</a:t>
            </a:r>
            <a:r>
              <a:rPr lang="en-GB" sz="1600" dirty="0"/>
              <a:t> </a:t>
            </a:r>
            <a:r>
              <a:rPr lang="en-GB" sz="1600" dirty="0" err="1"/>
              <a:t>sotilaalliselle</a:t>
            </a:r>
            <a:r>
              <a:rPr lang="en-GB" sz="1600" dirty="0"/>
              <a:t> </a:t>
            </a:r>
            <a:r>
              <a:rPr lang="en-GB" sz="1600" dirty="0" err="1"/>
              <a:t>liikkuvuudelle</a:t>
            </a:r>
            <a:r>
              <a:rPr lang="en-GB" sz="1600" dirty="0"/>
              <a:t>, </a:t>
            </a:r>
            <a:r>
              <a:rPr lang="en-GB" sz="1600" dirty="0" err="1"/>
              <a:t>varautumiselle</a:t>
            </a:r>
            <a:r>
              <a:rPr lang="en-GB" sz="1600" dirty="0"/>
              <a:t> </a:t>
            </a:r>
            <a:r>
              <a:rPr lang="en-GB" sz="1600" dirty="0" err="1"/>
              <a:t>ja</a:t>
            </a:r>
            <a:r>
              <a:rPr lang="en-GB" sz="1600" dirty="0"/>
              <a:t> </a:t>
            </a:r>
            <a:r>
              <a:rPr lang="en-GB" sz="1600" dirty="0" err="1"/>
              <a:t>elintarviketurvalle</a:t>
            </a:r>
            <a:endParaRPr lang="en-GB" sz="1600" dirty="0"/>
          </a:p>
          <a:p>
            <a:endParaRPr lang="en-GB" dirty="0"/>
          </a:p>
          <a:p>
            <a:endParaRPr lang="en-FI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994C73-15D0-CB87-ED57-098032A2BE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8122" y="703800"/>
            <a:ext cx="5353878" cy="615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5627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F93CC-39E8-1152-F059-18EDA7CB741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0" dirty="0"/>
              <a:t>Kiitos!</a:t>
            </a:r>
            <a:endParaRPr lang="en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8D6207-5F4D-7DE8-19BC-6014041959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6613" y="4095750"/>
            <a:ext cx="5424487" cy="1779588"/>
          </a:xfrm>
        </p:spPr>
        <p:txBody>
          <a:bodyPr/>
          <a:lstStyle/>
          <a:p>
            <a:r>
              <a:rPr lang="en-GB" sz="2000" b="1" dirty="0" err="1"/>
              <a:t>Seuraa</a:t>
            </a:r>
            <a:r>
              <a:rPr lang="en-GB" sz="2000" b="1" dirty="0"/>
              <a:t> </a:t>
            </a:r>
            <a:r>
              <a:rPr lang="en-GB" sz="2000" b="1" dirty="0" err="1"/>
              <a:t>tuloksiamme</a:t>
            </a:r>
            <a:endParaRPr lang="en-GB" sz="2000" b="1" dirty="0"/>
          </a:p>
          <a:p>
            <a:r>
              <a:rPr lang="en-GB" sz="2000" dirty="0" err="1"/>
              <a:t>kvarken.org</a:t>
            </a:r>
            <a:endParaRPr lang="en-GB" sz="2000" dirty="0"/>
          </a:p>
          <a:p>
            <a:r>
              <a:rPr lang="en-GB" sz="2000" dirty="0" err="1"/>
              <a:t>facebook.com</a:t>
            </a:r>
            <a:r>
              <a:rPr lang="en-GB" sz="2000" dirty="0"/>
              <a:t>/</a:t>
            </a:r>
            <a:r>
              <a:rPr lang="en-GB" sz="2000" dirty="0" err="1"/>
              <a:t>kvarkenradet</a:t>
            </a:r>
            <a:endParaRPr lang="en-GB" sz="2000" dirty="0"/>
          </a:p>
          <a:p>
            <a:r>
              <a:rPr lang="en-GB" sz="2000" dirty="0" err="1"/>
              <a:t>linkedin.com</a:t>
            </a:r>
            <a:r>
              <a:rPr lang="en-GB" sz="2000" dirty="0"/>
              <a:t>/company/</a:t>
            </a:r>
            <a:r>
              <a:rPr lang="en-GB" sz="2000" dirty="0" err="1"/>
              <a:t>kvarkencouncil</a:t>
            </a:r>
            <a:endParaRPr lang="en-GB" sz="2000" dirty="0"/>
          </a:p>
          <a:p>
            <a:br>
              <a:rPr lang="en-GB" dirty="0"/>
            </a:br>
            <a:endParaRPr lang="en-FI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CD0A33-DF77-0256-2C5E-1845DDF616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7740" y="4535684"/>
            <a:ext cx="4473726" cy="14581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2C61B3-798B-11F1-65E3-BE537379ED4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771265" y="4554538"/>
            <a:ext cx="1320800" cy="132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7702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1F27899-2F77-FD88-F5A4-C2056D58B6F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0330"/>
          <a:stretch>
            <a:fillRect/>
          </a:stretch>
        </p:blipFill>
        <p:spPr>
          <a:xfrm>
            <a:off x="7100737" y="1180216"/>
            <a:ext cx="5091263" cy="56777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073E85-38E6-020D-57AF-0E9E41680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921272"/>
            <a:ext cx="6555628" cy="492369"/>
          </a:xfrm>
        </p:spPr>
        <p:txBody>
          <a:bodyPr lIns="0"/>
          <a:lstStyle/>
          <a:p>
            <a:r>
              <a:rPr lang="en-GB" b="1" dirty="0" err="1">
                <a:solidFill>
                  <a:srgbClr val="002A3C"/>
                </a:solidFill>
              </a:rPr>
              <a:t>Merenkurkun</a:t>
            </a:r>
            <a:r>
              <a:rPr lang="en-GB" b="1" dirty="0">
                <a:solidFill>
                  <a:srgbClr val="002A3C"/>
                </a:solidFill>
              </a:rPr>
              <a:t> </a:t>
            </a:r>
            <a:r>
              <a:rPr lang="en-GB" b="1" dirty="0" err="1">
                <a:solidFill>
                  <a:srgbClr val="002A3C"/>
                </a:solidFill>
              </a:rPr>
              <a:t>neuvosto</a:t>
            </a:r>
            <a:r>
              <a:rPr lang="en-GB" b="1" dirty="0">
                <a:solidFill>
                  <a:srgbClr val="002A3C"/>
                </a:solidFill>
              </a:rPr>
              <a:t> EAYY</a:t>
            </a:r>
            <a:br>
              <a:rPr lang="en-GB" sz="2000" dirty="0">
                <a:solidFill>
                  <a:srgbClr val="002A3C"/>
                </a:solidFill>
              </a:rPr>
            </a:br>
            <a:r>
              <a:rPr lang="en-GB" sz="2000" dirty="0" err="1">
                <a:solidFill>
                  <a:srgbClr val="002A3C"/>
                </a:solidFill>
                <a:latin typeface="Aptos Light" panose="020B0004020202020204" pitchFamily="34" charset="0"/>
              </a:rPr>
              <a:t>Eurooppalainen</a:t>
            </a:r>
            <a:r>
              <a:rPr lang="en-GB" sz="2000" dirty="0">
                <a:solidFill>
                  <a:srgbClr val="002A3C"/>
                </a:solidFill>
                <a:latin typeface="Aptos Light" panose="020B0004020202020204" pitchFamily="34" charset="0"/>
              </a:rPr>
              <a:t> </a:t>
            </a:r>
            <a:r>
              <a:rPr lang="en-GB" sz="2000" dirty="0" err="1">
                <a:solidFill>
                  <a:srgbClr val="002A3C"/>
                </a:solidFill>
                <a:latin typeface="Aptos Light" panose="020B0004020202020204" pitchFamily="34" charset="0"/>
              </a:rPr>
              <a:t>alueellisen</a:t>
            </a:r>
            <a:r>
              <a:rPr lang="en-GB" sz="2000" dirty="0">
                <a:solidFill>
                  <a:srgbClr val="002A3C"/>
                </a:solidFill>
                <a:latin typeface="Aptos Light" panose="020B0004020202020204" pitchFamily="34" charset="0"/>
              </a:rPr>
              <a:t> </a:t>
            </a:r>
            <a:r>
              <a:rPr lang="en-GB" sz="2000" dirty="0" err="1">
                <a:solidFill>
                  <a:srgbClr val="002A3C"/>
                </a:solidFill>
                <a:latin typeface="Aptos Light" panose="020B0004020202020204" pitchFamily="34" charset="0"/>
              </a:rPr>
              <a:t>yhteistyön</a:t>
            </a:r>
            <a:r>
              <a:rPr lang="en-GB" sz="2000" dirty="0">
                <a:solidFill>
                  <a:srgbClr val="002A3C"/>
                </a:solidFill>
                <a:latin typeface="Aptos Light" panose="020B0004020202020204" pitchFamily="34" charset="0"/>
              </a:rPr>
              <a:t> </a:t>
            </a:r>
            <a:r>
              <a:rPr lang="en-GB" sz="2000" dirty="0" err="1">
                <a:solidFill>
                  <a:srgbClr val="002A3C"/>
                </a:solidFill>
                <a:latin typeface="Aptos Light" panose="020B0004020202020204" pitchFamily="34" charset="0"/>
              </a:rPr>
              <a:t>yhtymä</a:t>
            </a:r>
            <a:r>
              <a:rPr lang="en-GB" sz="2000" dirty="0">
                <a:solidFill>
                  <a:srgbClr val="002A3C"/>
                </a:solidFill>
                <a:latin typeface="Aptos Light" panose="020B0004020202020204" pitchFamily="34" charset="0"/>
              </a:rPr>
              <a:t> </a:t>
            </a:r>
            <a:endParaRPr lang="en-FI" sz="2000" dirty="0">
              <a:solidFill>
                <a:srgbClr val="002A3C"/>
              </a:solidFill>
              <a:latin typeface="Aptos Light" panose="020B00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3BF1C3-1D37-F971-E9D4-6EA3F6F4C0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723" y="1966822"/>
            <a:ext cx="2926158" cy="3790883"/>
          </a:xfrm>
        </p:spPr>
        <p:txBody>
          <a:bodyPr lIns="0"/>
          <a:lstStyle/>
          <a:p>
            <a:pPr marL="0" indent="0">
              <a:lnSpc>
                <a:spcPts val="960"/>
              </a:lnSpc>
              <a:spcBef>
                <a:spcPts val="600"/>
              </a:spcBef>
            </a:pPr>
            <a:r>
              <a:rPr lang="en-GB" sz="1100" b="1" dirty="0" err="1"/>
              <a:t>Merenkurkun</a:t>
            </a:r>
            <a:r>
              <a:rPr lang="en-GB" sz="1100" b="1" dirty="0"/>
              <a:t> </a:t>
            </a:r>
            <a:r>
              <a:rPr lang="en-GB" sz="1100" b="1" dirty="0" err="1"/>
              <a:t>neuvosto</a:t>
            </a:r>
            <a:r>
              <a:rPr lang="en-GB" sz="1100" b="1" dirty="0"/>
              <a:t> </a:t>
            </a:r>
            <a:r>
              <a:rPr lang="en-GB" sz="1100" b="1" dirty="0" err="1"/>
              <a:t>EAYY:n</a:t>
            </a:r>
            <a:r>
              <a:rPr lang="en-GB" sz="1100" b="1" dirty="0"/>
              <a:t> </a:t>
            </a:r>
            <a:r>
              <a:rPr lang="en-GB" sz="1100" b="1" dirty="0" err="1"/>
              <a:t>pääjäsenet</a:t>
            </a:r>
            <a:r>
              <a:rPr lang="en-GB" sz="1100" b="1" dirty="0"/>
              <a:t>, </a:t>
            </a:r>
            <a:br>
              <a:rPr lang="en-GB" sz="1100" b="1" dirty="0"/>
            </a:br>
            <a:r>
              <a:rPr lang="en-GB" sz="1100" b="1" dirty="0" err="1"/>
              <a:t>joilla</a:t>
            </a:r>
            <a:r>
              <a:rPr lang="en-GB" sz="1100" b="1" dirty="0"/>
              <a:t> </a:t>
            </a:r>
            <a:r>
              <a:rPr lang="en-GB" sz="1100" b="1" dirty="0" err="1"/>
              <a:t>äänioikeus</a:t>
            </a:r>
            <a:endParaRPr lang="en-GB" sz="1100" b="1" dirty="0"/>
          </a:p>
          <a:p>
            <a:pPr marL="0" indent="0">
              <a:lnSpc>
                <a:spcPts val="960"/>
              </a:lnSpc>
              <a:spcBef>
                <a:spcPts val="600"/>
              </a:spcBef>
            </a:pPr>
            <a:r>
              <a:rPr lang="en-GB" sz="1200" dirty="0">
                <a:latin typeface="Aptos Light" panose="020B0004020202020204" pitchFamily="34" charset="0"/>
              </a:rPr>
              <a:t>Region </a:t>
            </a:r>
            <a:r>
              <a:rPr lang="en-GB" sz="1200" dirty="0" err="1">
                <a:latin typeface="Aptos Light" panose="020B0004020202020204" pitchFamily="34" charset="0"/>
              </a:rPr>
              <a:t>Västerbotten</a:t>
            </a:r>
            <a:endParaRPr lang="en-GB" sz="1200" dirty="0">
              <a:latin typeface="Aptos Light" panose="020B0004020202020204" pitchFamily="34" charset="0"/>
            </a:endParaRPr>
          </a:p>
          <a:p>
            <a:pPr marL="0" indent="0">
              <a:lnSpc>
                <a:spcPts val="960"/>
              </a:lnSpc>
              <a:spcBef>
                <a:spcPts val="600"/>
              </a:spcBef>
            </a:pPr>
            <a:r>
              <a:rPr lang="en-GB" sz="1200" dirty="0" err="1">
                <a:latin typeface="Aptos Light" panose="020B0004020202020204" pitchFamily="34" charset="0"/>
              </a:rPr>
              <a:t>Uumajan</a:t>
            </a:r>
            <a:r>
              <a:rPr lang="en-GB" sz="1200" dirty="0">
                <a:latin typeface="Aptos Light" panose="020B0004020202020204" pitchFamily="34" charset="0"/>
              </a:rPr>
              <a:t> </a:t>
            </a:r>
            <a:r>
              <a:rPr lang="en-GB" sz="1200" dirty="0" err="1">
                <a:latin typeface="Aptos Light" panose="020B0004020202020204" pitchFamily="34" charset="0"/>
              </a:rPr>
              <a:t>kunta</a:t>
            </a:r>
            <a:endParaRPr lang="en-GB" sz="1200" dirty="0">
              <a:latin typeface="Aptos Light" panose="020B0004020202020204" pitchFamily="34" charset="0"/>
            </a:endParaRPr>
          </a:p>
          <a:p>
            <a:pPr marL="0" indent="0">
              <a:lnSpc>
                <a:spcPts val="960"/>
              </a:lnSpc>
              <a:spcBef>
                <a:spcPts val="600"/>
              </a:spcBef>
            </a:pPr>
            <a:r>
              <a:rPr lang="en-GB" sz="1200" dirty="0" err="1">
                <a:latin typeface="Aptos Light" panose="020B0004020202020204" pitchFamily="34" charset="0"/>
              </a:rPr>
              <a:t>Örnsköldsvikin</a:t>
            </a:r>
            <a:r>
              <a:rPr lang="en-GB" sz="1200" dirty="0">
                <a:latin typeface="Aptos Light" panose="020B0004020202020204" pitchFamily="34" charset="0"/>
              </a:rPr>
              <a:t> </a:t>
            </a:r>
            <a:r>
              <a:rPr lang="en-GB" sz="1200" dirty="0" err="1">
                <a:latin typeface="Aptos Light" panose="020B0004020202020204" pitchFamily="34" charset="0"/>
              </a:rPr>
              <a:t>kunta</a:t>
            </a:r>
            <a:endParaRPr lang="en-GB" sz="1200" dirty="0">
              <a:latin typeface="Aptos Light" panose="020B0004020202020204" pitchFamily="34" charset="0"/>
            </a:endParaRPr>
          </a:p>
          <a:p>
            <a:pPr marL="0" indent="0">
              <a:lnSpc>
                <a:spcPts val="960"/>
              </a:lnSpc>
              <a:spcBef>
                <a:spcPts val="600"/>
              </a:spcBef>
            </a:pPr>
            <a:r>
              <a:rPr lang="en-GB" sz="1200" dirty="0" err="1">
                <a:latin typeface="Aptos Light" panose="020B0004020202020204" pitchFamily="34" charset="0"/>
              </a:rPr>
              <a:t>Pohjanmaan</a:t>
            </a:r>
            <a:r>
              <a:rPr lang="en-GB" sz="1200" dirty="0">
                <a:latin typeface="Aptos Light" panose="020B0004020202020204" pitchFamily="34" charset="0"/>
              </a:rPr>
              <a:t> </a:t>
            </a:r>
            <a:r>
              <a:rPr lang="en-GB" sz="1200" dirty="0" err="1">
                <a:latin typeface="Aptos Light" panose="020B0004020202020204" pitchFamily="34" charset="0"/>
              </a:rPr>
              <a:t>liitto</a:t>
            </a:r>
            <a:endParaRPr lang="en-GB" sz="1200" dirty="0">
              <a:latin typeface="Aptos Light" panose="020B0004020202020204" pitchFamily="34" charset="0"/>
            </a:endParaRPr>
          </a:p>
          <a:p>
            <a:pPr marL="0" indent="0">
              <a:lnSpc>
                <a:spcPts val="960"/>
              </a:lnSpc>
              <a:spcBef>
                <a:spcPts val="600"/>
              </a:spcBef>
            </a:pPr>
            <a:r>
              <a:rPr lang="en-GB" sz="1200" dirty="0" err="1">
                <a:latin typeface="Aptos Light" panose="020B0004020202020204" pitchFamily="34" charset="0"/>
              </a:rPr>
              <a:t>Etelä-Pohjanmaan</a:t>
            </a:r>
            <a:r>
              <a:rPr lang="en-GB" sz="1200" dirty="0">
                <a:latin typeface="Aptos Light" panose="020B0004020202020204" pitchFamily="34" charset="0"/>
              </a:rPr>
              <a:t> </a:t>
            </a:r>
            <a:r>
              <a:rPr lang="en-GB" sz="1200" dirty="0" err="1">
                <a:latin typeface="Aptos Light" panose="020B0004020202020204" pitchFamily="34" charset="0"/>
              </a:rPr>
              <a:t>liitto</a:t>
            </a:r>
            <a:endParaRPr lang="en-GB" sz="1200" dirty="0">
              <a:latin typeface="Aptos Light" panose="020B0004020202020204" pitchFamily="34" charset="0"/>
            </a:endParaRPr>
          </a:p>
          <a:p>
            <a:pPr marL="0" indent="0">
              <a:lnSpc>
                <a:spcPts val="960"/>
              </a:lnSpc>
              <a:spcBef>
                <a:spcPts val="600"/>
              </a:spcBef>
            </a:pPr>
            <a:r>
              <a:rPr lang="en-GB" sz="1200" dirty="0">
                <a:latin typeface="Aptos Light" panose="020B0004020202020204" pitchFamily="34" charset="0"/>
              </a:rPr>
              <a:t>Keski-</a:t>
            </a:r>
            <a:r>
              <a:rPr lang="en-GB" sz="1200" dirty="0" err="1">
                <a:latin typeface="Aptos Light" panose="020B0004020202020204" pitchFamily="34" charset="0"/>
              </a:rPr>
              <a:t>Pohjanmaan</a:t>
            </a:r>
            <a:r>
              <a:rPr lang="en-GB" sz="1200" dirty="0">
                <a:latin typeface="Aptos Light" panose="020B0004020202020204" pitchFamily="34" charset="0"/>
              </a:rPr>
              <a:t> </a:t>
            </a:r>
            <a:r>
              <a:rPr lang="en-GB" sz="1200" dirty="0" err="1">
                <a:latin typeface="Aptos Light" panose="020B0004020202020204" pitchFamily="34" charset="0"/>
              </a:rPr>
              <a:t>liitto</a:t>
            </a:r>
            <a:endParaRPr lang="en-GB" sz="1200" dirty="0">
              <a:latin typeface="Aptos Light" panose="020B0004020202020204" pitchFamily="34" charset="0"/>
            </a:endParaRPr>
          </a:p>
          <a:p>
            <a:pPr marL="0" indent="0">
              <a:lnSpc>
                <a:spcPts val="960"/>
              </a:lnSpc>
              <a:spcBef>
                <a:spcPts val="600"/>
              </a:spcBef>
            </a:pPr>
            <a:r>
              <a:rPr lang="en-GB" sz="1200" dirty="0" err="1">
                <a:latin typeface="Aptos Light" panose="020B0004020202020204" pitchFamily="34" charset="0"/>
              </a:rPr>
              <a:t>Vaasan</a:t>
            </a:r>
            <a:r>
              <a:rPr lang="en-GB" sz="1200" dirty="0">
                <a:latin typeface="Aptos Light" panose="020B0004020202020204" pitchFamily="34" charset="0"/>
              </a:rPr>
              <a:t> </a:t>
            </a:r>
            <a:r>
              <a:rPr lang="en-GB" sz="1200" dirty="0" err="1">
                <a:latin typeface="Aptos Light" panose="020B0004020202020204" pitchFamily="34" charset="0"/>
              </a:rPr>
              <a:t>kaupunki</a:t>
            </a:r>
            <a:endParaRPr lang="en-GB" sz="1200" dirty="0">
              <a:latin typeface="Aptos Light" panose="020B0004020202020204" pitchFamily="34" charset="0"/>
            </a:endParaRPr>
          </a:p>
          <a:p>
            <a:pPr marL="0" indent="0">
              <a:lnSpc>
                <a:spcPts val="960"/>
              </a:lnSpc>
              <a:spcBef>
                <a:spcPts val="600"/>
              </a:spcBef>
            </a:pPr>
            <a:r>
              <a:rPr lang="en-GB" sz="1200" dirty="0" err="1">
                <a:latin typeface="Aptos Light" panose="020B0004020202020204" pitchFamily="34" charset="0"/>
              </a:rPr>
              <a:t>Kokkolan</a:t>
            </a:r>
            <a:r>
              <a:rPr lang="en-GB" sz="1200" dirty="0">
                <a:latin typeface="Aptos Light" panose="020B0004020202020204" pitchFamily="34" charset="0"/>
              </a:rPr>
              <a:t> </a:t>
            </a:r>
            <a:r>
              <a:rPr lang="en-GB" sz="1200" dirty="0" err="1">
                <a:latin typeface="Aptos Light" panose="020B0004020202020204" pitchFamily="34" charset="0"/>
              </a:rPr>
              <a:t>kaupunki</a:t>
            </a:r>
            <a:endParaRPr lang="en-GB" sz="1200" dirty="0">
              <a:latin typeface="Aptos Light" panose="020B0004020202020204" pitchFamily="34" charset="0"/>
            </a:endParaRPr>
          </a:p>
          <a:p>
            <a:pPr marL="0" indent="0">
              <a:lnSpc>
                <a:spcPts val="960"/>
              </a:lnSpc>
              <a:spcBef>
                <a:spcPts val="600"/>
              </a:spcBef>
            </a:pPr>
            <a:r>
              <a:rPr lang="en-GB" sz="1200" dirty="0" err="1">
                <a:latin typeface="Aptos Light" panose="020B0004020202020204" pitchFamily="34" charset="0"/>
              </a:rPr>
              <a:t>Seinäjoen</a:t>
            </a:r>
            <a:r>
              <a:rPr lang="en-GB" sz="1200" dirty="0">
                <a:latin typeface="Aptos Light" panose="020B0004020202020204" pitchFamily="34" charset="0"/>
              </a:rPr>
              <a:t> </a:t>
            </a:r>
            <a:r>
              <a:rPr lang="en-GB" sz="1200" dirty="0" err="1">
                <a:latin typeface="Aptos Light" panose="020B0004020202020204" pitchFamily="34" charset="0"/>
              </a:rPr>
              <a:t>kaupunki</a:t>
            </a:r>
            <a:endParaRPr lang="en-GB" sz="1200" dirty="0">
              <a:latin typeface="Aptos Light" panose="020B0004020202020204" pitchFamily="34" charset="0"/>
            </a:endParaRPr>
          </a:p>
          <a:p>
            <a:pPr marL="0" indent="0">
              <a:lnSpc>
                <a:spcPts val="960"/>
              </a:lnSpc>
              <a:spcBef>
                <a:spcPts val="600"/>
              </a:spcBef>
            </a:pPr>
            <a:r>
              <a:rPr lang="en-GB" sz="1200" dirty="0" err="1">
                <a:latin typeface="Aptos Light" panose="020B0004020202020204" pitchFamily="34" charset="0"/>
              </a:rPr>
              <a:t>Pietarsaaren</a:t>
            </a:r>
            <a:r>
              <a:rPr lang="en-GB" sz="1200" dirty="0">
                <a:latin typeface="Aptos Light" panose="020B0004020202020204" pitchFamily="34" charset="0"/>
              </a:rPr>
              <a:t> </a:t>
            </a:r>
            <a:r>
              <a:rPr lang="en-GB" sz="1200" dirty="0" err="1">
                <a:latin typeface="Aptos Light" panose="020B0004020202020204" pitchFamily="34" charset="0"/>
              </a:rPr>
              <a:t>kaupunki</a:t>
            </a:r>
            <a:endParaRPr lang="en-GB" sz="1200" dirty="0">
              <a:latin typeface="Aptos Light" panose="020B0004020202020204" pitchFamily="34" charset="0"/>
            </a:endParaRPr>
          </a:p>
          <a:p>
            <a:pPr marL="0" indent="0">
              <a:lnSpc>
                <a:spcPts val="960"/>
              </a:lnSpc>
              <a:spcBef>
                <a:spcPts val="600"/>
              </a:spcBef>
            </a:pPr>
            <a:r>
              <a:rPr lang="en-GB" sz="1200" dirty="0" err="1">
                <a:latin typeface="Aptos Light" panose="020B0004020202020204" pitchFamily="34" charset="0"/>
              </a:rPr>
              <a:t>Kurikan</a:t>
            </a:r>
            <a:r>
              <a:rPr lang="en-GB" sz="1200" dirty="0">
                <a:latin typeface="Aptos Light" panose="020B0004020202020204" pitchFamily="34" charset="0"/>
              </a:rPr>
              <a:t> </a:t>
            </a:r>
            <a:r>
              <a:rPr lang="en-GB" sz="1200" dirty="0" err="1">
                <a:latin typeface="Aptos Light" panose="020B0004020202020204" pitchFamily="34" charset="0"/>
              </a:rPr>
              <a:t>kaupunki</a:t>
            </a:r>
            <a:endParaRPr lang="en-GB" sz="1200" dirty="0">
              <a:latin typeface="Aptos Light" panose="020B0004020202020204" pitchFamily="34" charset="0"/>
            </a:endParaRPr>
          </a:p>
          <a:p>
            <a:pPr marL="0" indent="0">
              <a:lnSpc>
                <a:spcPts val="960"/>
              </a:lnSpc>
              <a:spcBef>
                <a:spcPts val="600"/>
              </a:spcBef>
            </a:pPr>
            <a:r>
              <a:rPr lang="en-GB" sz="1200" dirty="0" err="1">
                <a:latin typeface="Aptos Light" panose="020B0004020202020204" pitchFamily="34" charset="0"/>
              </a:rPr>
              <a:t>Mustasaaren</a:t>
            </a:r>
            <a:r>
              <a:rPr lang="en-GB" sz="1200" dirty="0">
                <a:latin typeface="Aptos Light" panose="020B0004020202020204" pitchFamily="34" charset="0"/>
              </a:rPr>
              <a:t> </a:t>
            </a:r>
            <a:r>
              <a:rPr lang="en-GB" sz="1200" dirty="0" err="1">
                <a:latin typeface="Aptos Light" panose="020B0004020202020204" pitchFamily="34" charset="0"/>
              </a:rPr>
              <a:t>kunta</a:t>
            </a:r>
            <a:endParaRPr lang="en-GB" sz="1200" dirty="0">
              <a:latin typeface="Aptos Light" panose="020B0004020202020204" pitchFamily="34" charset="0"/>
            </a:endParaRPr>
          </a:p>
          <a:p>
            <a:pPr marL="0" indent="0">
              <a:lnSpc>
                <a:spcPts val="960"/>
              </a:lnSpc>
              <a:spcBef>
                <a:spcPts val="600"/>
              </a:spcBef>
            </a:pPr>
            <a:r>
              <a:rPr lang="en-GB" sz="1200" dirty="0" err="1">
                <a:latin typeface="Aptos Light" panose="020B0004020202020204" pitchFamily="34" charset="0"/>
              </a:rPr>
              <a:t>Storumanin</a:t>
            </a:r>
            <a:r>
              <a:rPr lang="en-GB" sz="1200" dirty="0">
                <a:latin typeface="Aptos Light" panose="020B0004020202020204" pitchFamily="34" charset="0"/>
              </a:rPr>
              <a:t> </a:t>
            </a:r>
            <a:r>
              <a:rPr lang="en-GB" sz="1200" dirty="0" err="1">
                <a:latin typeface="Aptos Light" panose="020B0004020202020204" pitchFamily="34" charset="0"/>
              </a:rPr>
              <a:t>kunta</a:t>
            </a:r>
            <a:endParaRPr lang="en-GB" sz="1200" dirty="0">
              <a:latin typeface="Aptos Light" panose="020B0004020202020204" pitchFamily="34" charset="0"/>
            </a:endParaRPr>
          </a:p>
          <a:p>
            <a:pPr marL="0" indent="0">
              <a:lnSpc>
                <a:spcPts val="960"/>
              </a:lnSpc>
              <a:spcBef>
                <a:spcPts val="600"/>
              </a:spcBef>
            </a:pPr>
            <a:r>
              <a:rPr lang="en-GB" sz="1200" dirty="0">
                <a:latin typeface="Aptos Light" panose="020B0004020202020204" pitchFamily="34" charset="0"/>
              </a:rPr>
              <a:t>Lyckselen </a:t>
            </a:r>
            <a:r>
              <a:rPr lang="en-GB" sz="1200" dirty="0" err="1">
                <a:latin typeface="Aptos Light" panose="020B0004020202020204" pitchFamily="34" charset="0"/>
              </a:rPr>
              <a:t>kunta</a:t>
            </a:r>
            <a:endParaRPr lang="en-GB" sz="1200" dirty="0">
              <a:latin typeface="Aptos Light" panose="020B0004020202020204" pitchFamily="34" charset="0"/>
            </a:endParaRPr>
          </a:p>
          <a:p>
            <a:pPr marL="0" indent="0">
              <a:lnSpc>
                <a:spcPts val="960"/>
              </a:lnSpc>
              <a:spcBef>
                <a:spcPts val="600"/>
              </a:spcBef>
            </a:pPr>
            <a:r>
              <a:rPr lang="en-GB" sz="1200" dirty="0" err="1">
                <a:latin typeface="Aptos Light" panose="020B0004020202020204" pitchFamily="34" charset="0"/>
              </a:rPr>
              <a:t>Skellefteån</a:t>
            </a:r>
            <a:r>
              <a:rPr lang="en-GB" sz="1200" dirty="0">
                <a:latin typeface="Aptos Light" panose="020B0004020202020204" pitchFamily="34" charset="0"/>
              </a:rPr>
              <a:t> </a:t>
            </a:r>
            <a:r>
              <a:rPr lang="en-GB" sz="1200" dirty="0" err="1">
                <a:latin typeface="Aptos Light" panose="020B0004020202020204" pitchFamily="34" charset="0"/>
              </a:rPr>
              <a:t>kunta</a:t>
            </a:r>
            <a:endParaRPr lang="en-GB" sz="1200" dirty="0">
              <a:latin typeface="Aptos Light" panose="020B0004020202020204" pitchFamily="34" charset="0"/>
            </a:endParaRPr>
          </a:p>
          <a:p>
            <a:pPr marL="0" indent="0">
              <a:lnSpc>
                <a:spcPts val="960"/>
              </a:lnSpc>
              <a:spcBef>
                <a:spcPts val="600"/>
              </a:spcBef>
            </a:pPr>
            <a:r>
              <a:rPr lang="en-GB" sz="1200" dirty="0">
                <a:latin typeface="Aptos Light" panose="020B0004020202020204" pitchFamily="34" charset="0"/>
              </a:rPr>
              <a:t>Region </a:t>
            </a:r>
            <a:r>
              <a:rPr lang="en-GB" sz="1200" dirty="0" err="1">
                <a:latin typeface="Aptos Light" panose="020B0004020202020204" pitchFamily="34" charset="0"/>
              </a:rPr>
              <a:t>Västernorrland</a:t>
            </a:r>
            <a:endParaRPr lang="en-GB" sz="1200" dirty="0">
              <a:latin typeface="Aptos Light" panose="020B0004020202020204" pitchFamily="34" charset="0"/>
            </a:endParaRPr>
          </a:p>
          <a:p>
            <a:pPr marL="0" indent="0">
              <a:lnSpc>
                <a:spcPts val="760"/>
              </a:lnSpc>
            </a:pPr>
            <a:br>
              <a:rPr lang="en-GB" sz="800" dirty="0"/>
            </a:br>
            <a:endParaRPr lang="en-FI" sz="8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6016DD4-A5EC-5251-4FE7-35A44B54F86B}"/>
              </a:ext>
            </a:extLst>
          </p:cNvPr>
          <p:cNvSpPr txBox="1">
            <a:spLocks/>
          </p:cNvSpPr>
          <p:nvPr/>
        </p:nvSpPr>
        <p:spPr>
          <a:xfrm>
            <a:off x="3615374" y="1966823"/>
            <a:ext cx="2015135" cy="2761042"/>
          </a:xfrm>
          <a:prstGeom prst="rect">
            <a:avLst/>
          </a:prstGeom>
        </p:spPr>
        <p:txBody>
          <a:bodyPr lIns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000" b="0" i="0" kern="1200" baseline="0">
                <a:solidFill>
                  <a:schemeClr val="tx1"/>
                </a:solidFill>
                <a:latin typeface="Aptos" panose="020B0004020202020204" pitchFamily="34" charset="0"/>
                <a:ea typeface="Helvetica Neue Thin" panose="020B040302020202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960"/>
              </a:lnSpc>
              <a:spcBef>
                <a:spcPts val="600"/>
              </a:spcBef>
            </a:pPr>
            <a:r>
              <a:rPr lang="en-GB" sz="1100" b="1" dirty="0"/>
              <a:t>Muut </a:t>
            </a:r>
            <a:r>
              <a:rPr lang="en-GB" sz="1100" b="1" dirty="0" err="1"/>
              <a:t>kuntajäsenet</a:t>
            </a:r>
            <a:endParaRPr lang="en-GB" sz="1100" b="1" dirty="0"/>
          </a:p>
          <a:p>
            <a:pPr marL="0" indent="0">
              <a:lnSpc>
                <a:spcPts val="960"/>
              </a:lnSpc>
              <a:spcBef>
                <a:spcPts val="600"/>
              </a:spcBef>
            </a:pPr>
            <a:r>
              <a:rPr lang="en-GB" sz="1200" dirty="0">
                <a:latin typeface="Aptos Light" panose="020B0004020202020204" pitchFamily="34" charset="0"/>
              </a:rPr>
              <a:t>Vindelnin </a:t>
            </a:r>
            <a:r>
              <a:rPr lang="en-GB" sz="1200" dirty="0" err="1">
                <a:latin typeface="Aptos Light" panose="020B0004020202020204" pitchFamily="34" charset="0"/>
              </a:rPr>
              <a:t>kunta</a:t>
            </a:r>
            <a:endParaRPr lang="en-GB" sz="1200" dirty="0">
              <a:latin typeface="Aptos Light" panose="020B0004020202020204" pitchFamily="34" charset="0"/>
            </a:endParaRPr>
          </a:p>
          <a:p>
            <a:pPr marL="0" indent="0">
              <a:lnSpc>
                <a:spcPts val="960"/>
              </a:lnSpc>
              <a:spcBef>
                <a:spcPts val="600"/>
              </a:spcBef>
            </a:pPr>
            <a:r>
              <a:rPr lang="en-GB" sz="1200" dirty="0" err="1">
                <a:latin typeface="Aptos Light" panose="020B0004020202020204" pitchFamily="34" charset="0"/>
              </a:rPr>
              <a:t>Uusikaarlepyyn</a:t>
            </a:r>
            <a:r>
              <a:rPr lang="en-GB" sz="1200" dirty="0">
                <a:latin typeface="Aptos Light" panose="020B0004020202020204" pitchFamily="34" charset="0"/>
              </a:rPr>
              <a:t> </a:t>
            </a:r>
            <a:r>
              <a:rPr lang="en-GB" sz="1200" dirty="0" err="1">
                <a:latin typeface="Aptos Light" panose="020B0004020202020204" pitchFamily="34" charset="0"/>
              </a:rPr>
              <a:t>kaupunki</a:t>
            </a:r>
            <a:endParaRPr lang="en-GB" sz="1200" dirty="0">
              <a:latin typeface="Aptos Light" panose="020B0004020202020204" pitchFamily="34" charset="0"/>
            </a:endParaRPr>
          </a:p>
          <a:p>
            <a:pPr marL="0" indent="0">
              <a:lnSpc>
                <a:spcPts val="960"/>
              </a:lnSpc>
              <a:spcBef>
                <a:spcPts val="600"/>
              </a:spcBef>
            </a:pPr>
            <a:r>
              <a:rPr lang="en-GB" sz="1200" dirty="0" err="1">
                <a:latin typeface="Aptos Light" panose="020B0004020202020204" pitchFamily="34" charset="0"/>
              </a:rPr>
              <a:t>Närpiön</a:t>
            </a:r>
            <a:r>
              <a:rPr lang="en-GB" sz="1200" dirty="0">
                <a:latin typeface="Aptos Light" panose="020B0004020202020204" pitchFamily="34" charset="0"/>
              </a:rPr>
              <a:t> </a:t>
            </a:r>
            <a:r>
              <a:rPr lang="en-GB" sz="1200" dirty="0" err="1">
                <a:latin typeface="Aptos Light" panose="020B0004020202020204" pitchFamily="34" charset="0"/>
              </a:rPr>
              <a:t>kaupunki</a:t>
            </a:r>
            <a:endParaRPr lang="en-GB" sz="1200" dirty="0">
              <a:latin typeface="Aptos Light" panose="020B0004020202020204" pitchFamily="34" charset="0"/>
            </a:endParaRPr>
          </a:p>
          <a:p>
            <a:pPr marL="0" indent="0">
              <a:lnSpc>
                <a:spcPts val="960"/>
              </a:lnSpc>
              <a:spcBef>
                <a:spcPts val="600"/>
              </a:spcBef>
            </a:pPr>
            <a:r>
              <a:rPr lang="en-GB" sz="1200" dirty="0" err="1">
                <a:latin typeface="Aptos Light" panose="020B0004020202020204" pitchFamily="34" charset="0"/>
              </a:rPr>
              <a:t>Nordmalingin</a:t>
            </a:r>
            <a:r>
              <a:rPr lang="en-GB" sz="1200" dirty="0">
                <a:latin typeface="Aptos Light" panose="020B0004020202020204" pitchFamily="34" charset="0"/>
              </a:rPr>
              <a:t> </a:t>
            </a:r>
            <a:r>
              <a:rPr lang="en-GB" sz="1200" dirty="0" err="1">
                <a:latin typeface="Aptos Light" panose="020B0004020202020204" pitchFamily="34" charset="0"/>
              </a:rPr>
              <a:t>kunta</a:t>
            </a:r>
            <a:endParaRPr lang="en-GB" sz="1200" dirty="0">
              <a:latin typeface="Aptos Light" panose="020B0004020202020204" pitchFamily="34" charset="0"/>
            </a:endParaRPr>
          </a:p>
          <a:p>
            <a:pPr marL="0" indent="0">
              <a:lnSpc>
                <a:spcPts val="960"/>
              </a:lnSpc>
              <a:spcBef>
                <a:spcPts val="600"/>
              </a:spcBef>
            </a:pPr>
            <a:r>
              <a:rPr lang="en-GB" sz="1200" dirty="0" err="1">
                <a:latin typeface="Aptos Light" panose="020B0004020202020204" pitchFamily="34" charset="0"/>
              </a:rPr>
              <a:t>Vännäsin</a:t>
            </a:r>
            <a:r>
              <a:rPr lang="en-GB" sz="1200" dirty="0">
                <a:latin typeface="Aptos Light" panose="020B0004020202020204" pitchFamily="34" charset="0"/>
              </a:rPr>
              <a:t> </a:t>
            </a:r>
            <a:r>
              <a:rPr lang="en-GB" sz="1200" dirty="0" err="1">
                <a:latin typeface="Aptos Light" panose="020B0004020202020204" pitchFamily="34" charset="0"/>
              </a:rPr>
              <a:t>kunta</a:t>
            </a:r>
            <a:endParaRPr lang="en-GB" sz="1200" dirty="0">
              <a:latin typeface="Aptos Light" panose="020B0004020202020204" pitchFamily="34" charset="0"/>
            </a:endParaRPr>
          </a:p>
          <a:p>
            <a:pPr marL="0" indent="0">
              <a:lnSpc>
                <a:spcPts val="960"/>
              </a:lnSpc>
              <a:spcBef>
                <a:spcPts val="600"/>
              </a:spcBef>
            </a:pPr>
            <a:r>
              <a:rPr lang="en-GB" sz="1200" dirty="0" err="1">
                <a:latin typeface="Aptos Light" panose="020B0004020202020204" pitchFamily="34" charset="0"/>
              </a:rPr>
              <a:t>Luodon</a:t>
            </a:r>
            <a:r>
              <a:rPr lang="en-GB" sz="1200" dirty="0">
                <a:latin typeface="Aptos Light" panose="020B0004020202020204" pitchFamily="34" charset="0"/>
              </a:rPr>
              <a:t> </a:t>
            </a:r>
            <a:r>
              <a:rPr lang="en-GB" sz="1200" dirty="0" err="1">
                <a:latin typeface="Aptos Light" panose="020B0004020202020204" pitchFamily="34" charset="0"/>
              </a:rPr>
              <a:t>kunta</a:t>
            </a:r>
            <a:endParaRPr lang="en-GB" sz="1200" dirty="0">
              <a:latin typeface="Aptos Light" panose="020B0004020202020204" pitchFamily="34" charset="0"/>
            </a:endParaRPr>
          </a:p>
          <a:p>
            <a:pPr marL="0" indent="0">
              <a:lnSpc>
                <a:spcPts val="960"/>
              </a:lnSpc>
              <a:spcBef>
                <a:spcPts val="600"/>
              </a:spcBef>
            </a:pPr>
            <a:r>
              <a:rPr lang="en-GB" sz="1200" dirty="0" err="1">
                <a:latin typeface="Aptos Light" panose="020B0004020202020204" pitchFamily="34" charset="0"/>
              </a:rPr>
              <a:t>Kruunupyyn</a:t>
            </a:r>
            <a:r>
              <a:rPr lang="en-GB" sz="1200" dirty="0">
                <a:latin typeface="Aptos Light" panose="020B0004020202020204" pitchFamily="34" charset="0"/>
              </a:rPr>
              <a:t> </a:t>
            </a:r>
            <a:r>
              <a:rPr lang="en-GB" sz="1200" dirty="0" err="1">
                <a:latin typeface="Aptos Light" panose="020B0004020202020204" pitchFamily="34" charset="0"/>
              </a:rPr>
              <a:t>kunta</a:t>
            </a:r>
            <a:endParaRPr lang="en-GB" sz="1200" dirty="0">
              <a:latin typeface="Aptos Light" panose="020B0004020202020204" pitchFamily="34" charset="0"/>
            </a:endParaRPr>
          </a:p>
          <a:p>
            <a:pPr marL="0" indent="0">
              <a:lnSpc>
                <a:spcPts val="960"/>
              </a:lnSpc>
              <a:spcBef>
                <a:spcPts val="600"/>
              </a:spcBef>
            </a:pPr>
            <a:r>
              <a:rPr lang="en-GB" sz="1200" dirty="0" err="1">
                <a:latin typeface="Aptos Light" panose="020B0004020202020204" pitchFamily="34" charset="0"/>
              </a:rPr>
              <a:t>Sundsvallin</a:t>
            </a:r>
            <a:r>
              <a:rPr lang="en-GB" sz="1200" dirty="0">
                <a:latin typeface="Aptos Light" panose="020B0004020202020204" pitchFamily="34" charset="0"/>
              </a:rPr>
              <a:t> </a:t>
            </a:r>
            <a:r>
              <a:rPr lang="en-GB" sz="1200" dirty="0" err="1">
                <a:latin typeface="Aptos Light" panose="020B0004020202020204" pitchFamily="34" charset="0"/>
              </a:rPr>
              <a:t>kunta</a:t>
            </a:r>
            <a:endParaRPr lang="en-GB" sz="1200" dirty="0">
              <a:latin typeface="Aptos Light" panose="020B0004020202020204" pitchFamily="34" charset="0"/>
            </a:endParaRPr>
          </a:p>
          <a:p>
            <a:pPr marL="0" indent="0">
              <a:lnSpc>
                <a:spcPts val="960"/>
              </a:lnSpc>
              <a:spcBef>
                <a:spcPts val="600"/>
              </a:spcBef>
            </a:pPr>
            <a:r>
              <a:rPr lang="en-GB" sz="1200" dirty="0" err="1">
                <a:latin typeface="Aptos Light" panose="020B0004020202020204" pitchFamily="34" charset="0"/>
              </a:rPr>
              <a:t>Robertsforsin</a:t>
            </a:r>
            <a:r>
              <a:rPr lang="en-GB" sz="1200" dirty="0">
                <a:latin typeface="Aptos Light" panose="020B0004020202020204" pitchFamily="34" charset="0"/>
              </a:rPr>
              <a:t> </a:t>
            </a:r>
            <a:r>
              <a:rPr lang="en-GB" sz="1200" dirty="0" err="1">
                <a:latin typeface="Aptos Light" panose="020B0004020202020204" pitchFamily="34" charset="0"/>
              </a:rPr>
              <a:t>kunta</a:t>
            </a:r>
            <a:endParaRPr lang="en-GB" sz="1200" dirty="0">
              <a:latin typeface="Aptos Light" panose="020B0004020202020204" pitchFamily="34" charset="0"/>
            </a:endParaRPr>
          </a:p>
          <a:p>
            <a:pPr marL="0" indent="0">
              <a:lnSpc>
                <a:spcPts val="960"/>
              </a:lnSpc>
              <a:spcBef>
                <a:spcPts val="600"/>
              </a:spcBef>
            </a:pPr>
            <a:r>
              <a:rPr lang="en-GB" sz="1200" dirty="0" err="1">
                <a:latin typeface="Aptos Light" panose="020B0004020202020204" pitchFamily="34" charset="0"/>
              </a:rPr>
              <a:t>Kauhavan</a:t>
            </a:r>
            <a:r>
              <a:rPr lang="en-GB" sz="1200" dirty="0">
                <a:latin typeface="Aptos Light" panose="020B0004020202020204" pitchFamily="34" charset="0"/>
              </a:rPr>
              <a:t> </a:t>
            </a:r>
            <a:r>
              <a:rPr lang="en-GB" sz="1200" dirty="0" err="1">
                <a:latin typeface="Aptos Light" panose="020B0004020202020204" pitchFamily="34" charset="0"/>
              </a:rPr>
              <a:t>kaupunki</a:t>
            </a:r>
            <a:endParaRPr lang="en-GB" sz="1200" dirty="0">
              <a:latin typeface="Aptos Light" panose="020B0004020202020204" pitchFamily="34" charset="0"/>
            </a:endParaRPr>
          </a:p>
          <a:p>
            <a:pPr marL="0" indent="0">
              <a:lnSpc>
                <a:spcPts val="960"/>
              </a:lnSpc>
              <a:spcBef>
                <a:spcPts val="600"/>
              </a:spcBef>
            </a:pPr>
            <a:r>
              <a:rPr lang="en-GB" sz="1200" dirty="0">
                <a:latin typeface="Aptos Light" panose="020B0004020202020204" pitchFamily="34" charset="0"/>
              </a:rPr>
              <a:t>Lappajärven </a:t>
            </a:r>
            <a:r>
              <a:rPr lang="en-GB" sz="1200" dirty="0" err="1">
                <a:latin typeface="Aptos Light" panose="020B0004020202020204" pitchFamily="34" charset="0"/>
              </a:rPr>
              <a:t>kunta</a:t>
            </a:r>
            <a:endParaRPr lang="en-GB" sz="1200" dirty="0">
              <a:latin typeface="Aptos Light" panose="020B0004020202020204" pitchFamily="34" charset="0"/>
            </a:endParaRPr>
          </a:p>
          <a:p>
            <a:pPr marL="0" indent="0">
              <a:lnSpc>
                <a:spcPts val="960"/>
              </a:lnSpc>
              <a:spcBef>
                <a:spcPts val="600"/>
              </a:spcBef>
            </a:pPr>
            <a:r>
              <a:rPr lang="en-GB" sz="1200" dirty="0" err="1">
                <a:latin typeface="Aptos Light" panose="020B0004020202020204" pitchFamily="34" charset="0"/>
              </a:rPr>
              <a:t>Pedersören</a:t>
            </a:r>
            <a:r>
              <a:rPr lang="en-GB" sz="1200" dirty="0">
                <a:latin typeface="Aptos Light" panose="020B0004020202020204" pitchFamily="34" charset="0"/>
              </a:rPr>
              <a:t> </a:t>
            </a:r>
            <a:r>
              <a:rPr lang="en-GB" sz="1200" dirty="0" err="1">
                <a:latin typeface="Aptos Light" panose="020B0004020202020204" pitchFamily="34" charset="0"/>
              </a:rPr>
              <a:t>kunta</a:t>
            </a:r>
            <a:br>
              <a:rPr lang="en-GB" sz="800" dirty="0"/>
            </a:br>
            <a:endParaRPr lang="en-FI" sz="8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5055CB2-6FFF-72BD-4FA7-C833DB8DC219}"/>
              </a:ext>
            </a:extLst>
          </p:cNvPr>
          <p:cNvSpPr txBox="1">
            <a:spLocks/>
          </p:cNvSpPr>
          <p:nvPr/>
        </p:nvSpPr>
        <p:spPr>
          <a:xfrm>
            <a:off x="5612039" y="1966822"/>
            <a:ext cx="3349081" cy="4563679"/>
          </a:xfrm>
          <a:prstGeom prst="rect">
            <a:avLst/>
          </a:prstGeom>
        </p:spPr>
        <p:txBody>
          <a:bodyPr lIns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000" b="0" i="0" kern="1200" baseline="0">
                <a:solidFill>
                  <a:schemeClr val="tx1"/>
                </a:solidFill>
                <a:latin typeface="Aptos" panose="020B0004020202020204" pitchFamily="34" charset="0"/>
                <a:ea typeface="Helvetica Neue Thin" panose="020B040302020202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960"/>
              </a:lnSpc>
              <a:spcBef>
                <a:spcPts val="600"/>
              </a:spcBef>
            </a:pPr>
            <a:r>
              <a:rPr lang="en-GB" sz="1100" b="1" dirty="0" err="1"/>
              <a:t>Organisaatiojäsenet</a:t>
            </a:r>
            <a:endParaRPr lang="en-GB" sz="1100" b="1" dirty="0"/>
          </a:p>
          <a:p>
            <a:pPr marL="0" indent="0">
              <a:lnSpc>
                <a:spcPts val="960"/>
              </a:lnSpc>
              <a:spcBef>
                <a:spcPts val="600"/>
              </a:spcBef>
            </a:pPr>
            <a:r>
              <a:rPr lang="en-GB" sz="1200" dirty="0">
                <a:latin typeface="Aptos Light" panose="020B0004020202020204" pitchFamily="34" charset="0"/>
              </a:rPr>
              <a:t>Vaasanseudun Kehitys VASEK</a:t>
            </a:r>
          </a:p>
          <a:p>
            <a:pPr marL="0" indent="0">
              <a:lnSpc>
                <a:spcPts val="960"/>
              </a:lnSpc>
              <a:spcBef>
                <a:spcPts val="600"/>
              </a:spcBef>
            </a:pPr>
            <a:r>
              <a:rPr lang="en-GB" sz="1200" dirty="0" err="1">
                <a:latin typeface="Aptos Light" panose="020B0004020202020204" pitchFamily="34" charset="0"/>
              </a:rPr>
              <a:t>Vaasan</a:t>
            </a:r>
            <a:r>
              <a:rPr lang="en-GB" sz="1200" dirty="0">
                <a:latin typeface="Aptos Light" panose="020B0004020202020204" pitchFamily="34" charset="0"/>
              </a:rPr>
              <a:t> </a:t>
            </a:r>
            <a:r>
              <a:rPr lang="en-GB" sz="1200" dirty="0" err="1">
                <a:latin typeface="Aptos Light" panose="020B0004020202020204" pitchFamily="34" charset="0"/>
              </a:rPr>
              <a:t>Ammattikorkeakoulu</a:t>
            </a:r>
            <a:r>
              <a:rPr lang="en-GB" sz="1200" dirty="0">
                <a:latin typeface="Aptos Light" panose="020B0004020202020204" pitchFamily="34" charset="0"/>
              </a:rPr>
              <a:t> VAMK</a:t>
            </a:r>
          </a:p>
          <a:p>
            <a:pPr marL="0" indent="0">
              <a:lnSpc>
                <a:spcPts val="960"/>
              </a:lnSpc>
              <a:spcBef>
                <a:spcPts val="600"/>
              </a:spcBef>
            </a:pPr>
            <a:r>
              <a:rPr lang="en-GB" sz="1200" dirty="0" err="1">
                <a:latin typeface="Aptos Light" panose="020B0004020202020204" pitchFamily="34" charset="0"/>
              </a:rPr>
              <a:t>Vaasan</a:t>
            </a:r>
            <a:r>
              <a:rPr lang="en-GB" sz="1200" dirty="0">
                <a:latin typeface="Aptos Light" panose="020B0004020202020204" pitchFamily="34" charset="0"/>
              </a:rPr>
              <a:t> </a:t>
            </a:r>
            <a:r>
              <a:rPr lang="en-GB" sz="1200" dirty="0" err="1">
                <a:latin typeface="Aptos Light" panose="020B0004020202020204" pitchFamily="34" charset="0"/>
              </a:rPr>
              <a:t>yliopisto</a:t>
            </a:r>
            <a:endParaRPr lang="en-GB" sz="1200" dirty="0">
              <a:latin typeface="Aptos Light" panose="020B0004020202020204" pitchFamily="34" charset="0"/>
            </a:endParaRPr>
          </a:p>
          <a:p>
            <a:pPr marL="0" indent="0">
              <a:lnSpc>
                <a:spcPts val="960"/>
              </a:lnSpc>
              <a:spcBef>
                <a:spcPts val="600"/>
              </a:spcBef>
            </a:pPr>
            <a:r>
              <a:rPr lang="en-GB" sz="1200" dirty="0" err="1">
                <a:latin typeface="Aptos Light" panose="020B0004020202020204" pitchFamily="34" charset="0"/>
              </a:rPr>
              <a:t>Pietarsaaren</a:t>
            </a:r>
            <a:r>
              <a:rPr lang="en-GB" sz="1200" dirty="0">
                <a:latin typeface="Aptos Light" panose="020B0004020202020204" pitchFamily="34" charset="0"/>
              </a:rPr>
              <a:t> </a:t>
            </a:r>
            <a:r>
              <a:rPr lang="en-GB" sz="1200" dirty="0" err="1">
                <a:latin typeface="Aptos Light" panose="020B0004020202020204" pitchFamily="34" charset="0"/>
              </a:rPr>
              <a:t>seudun</a:t>
            </a:r>
            <a:r>
              <a:rPr lang="en-GB" sz="1200" dirty="0">
                <a:latin typeface="Aptos Light" panose="020B0004020202020204" pitchFamily="34" charset="0"/>
              </a:rPr>
              <a:t> </a:t>
            </a:r>
            <a:r>
              <a:rPr lang="en-GB" sz="1200" dirty="0" err="1">
                <a:latin typeface="Aptos Light" panose="020B0004020202020204" pitchFamily="34" charset="0"/>
              </a:rPr>
              <a:t>Kehittämisyhtiö</a:t>
            </a:r>
            <a:r>
              <a:rPr lang="en-GB" sz="1200" dirty="0">
                <a:latin typeface="Aptos Light" panose="020B0004020202020204" pitchFamily="34" charset="0"/>
              </a:rPr>
              <a:t> Concordia</a:t>
            </a:r>
          </a:p>
          <a:p>
            <a:pPr marL="0" indent="0">
              <a:lnSpc>
                <a:spcPts val="960"/>
              </a:lnSpc>
              <a:spcBef>
                <a:spcPts val="600"/>
              </a:spcBef>
            </a:pPr>
            <a:r>
              <a:rPr lang="en-GB" sz="1200" dirty="0">
                <a:latin typeface="Aptos Light" panose="020B0004020202020204" pitchFamily="34" charset="0"/>
              </a:rPr>
              <a:t>Into </a:t>
            </a:r>
            <a:r>
              <a:rPr lang="en-GB" sz="1200" dirty="0" err="1">
                <a:latin typeface="Aptos Light" panose="020B0004020202020204" pitchFamily="34" charset="0"/>
              </a:rPr>
              <a:t>Seinäjoki</a:t>
            </a:r>
            <a:endParaRPr lang="en-GB" sz="1200" dirty="0">
              <a:latin typeface="Aptos Light" panose="020B0004020202020204" pitchFamily="34" charset="0"/>
            </a:endParaRPr>
          </a:p>
          <a:p>
            <a:pPr marL="0" indent="0">
              <a:lnSpc>
                <a:spcPts val="960"/>
              </a:lnSpc>
              <a:spcBef>
                <a:spcPts val="600"/>
              </a:spcBef>
            </a:pPr>
            <a:r>
              <a:rPr lang="en-GB" sz="1200" dirty="0">
                <a:latin typeface="Aptos Light" panose="020B0004020202020204" pitchFamily="34" charset="0"/>
              </a:rPr>
              <a:t>Kristiinankaupungin </a:t>
            </a:r>
            <a:r>
              <a:rPr lang="en-GB" sz="1200" dirty="0" err="1">
                <a:latin typeface="Aptos Light" panose="020B0004020202020204" pitchFamily="34" charset="0"/>
              </a:rPr>
              <a:t>elinkeinokeskus</a:t>
            </a:r>
            <a:endParaRPr lang="en-GB" sz="1200" dirty="0">
              <a:latin typeface="Aptos Light" panose="020B0004020202020204" pitchFamily="34" charset="0"/>
            </a:endParaRPr>
          </a:p>
          <a:p>
            <a:pPr marL="0" indent="0">
              <a:lnSpc>
                <a:spcPts val="960"/>
              </a:lnSpc>
              <a:spcBef>
                <a:spcPts val="600"/>
              </a:spcBef>
            </a:pPr>
            <a:r>
              <a:rPr lang="en-GB" sz="1200" dirty="0" err="1">
                <a:latin typeface="Aptos Light" panose="020B0004020202020204" pitchFamily="34" charset="0"/>
              </a:rPr>
              <a:t>Kauppakorkeakoulu</a:t>
            </a:r>
            <a:r>
              <a:rPr lang="en-GB" sz="1200" dirty="0">
                <a:latin typeface="Aptos Light" panose="020B0004020202020204" pitchFamily="34" charset="0"/>
              </a:rPr>
              <a:t> Hanken</a:t>
            </a:r>
          </a:p>
          <a:p>
            <a:pPr marL="0" indent="0">
              <a:lnSpc>
                <a:spcPts val="960"/>
              </a:lnSpc>
              <a:spcBef>
                <a:spcPts val="600"/>
              </a:spcBef>
            </a:pPr>
            <a:r>
              <a:rPr lang="en-GB" sz="1200" dirty="0">
                <a:latin typeface="Aptos Light" panose="020B0004020202020204" pitchFamily="34" charset="0"/>
              </a:rPr>
              <a:t>Uumajan </a:t>
            </a:r>
            <a:r>
              <a:rPr lang="en-GB" sz="1200" dirty="0" err="1">
                <a:latin typeface="Aptos Light" panose="020B0004020202020204" pitchFamily="34" charset="0"/>
              </a:rPr>
              <a:t>yliopisto</a:t>
            </a:r>
            <a:r>
              <a:rPr lang="en-GB" sz="1200" dirty="0">
                <a:latin typeface="Aptos Light" panose="020B0004020202020204" pitchFamily="34" charset="0"/>
              </a:rPr>
              <a:t> / </a:t>
            </a:r>
            <a:r>
              <a:rPr lang="en-GB" sz="1200" dirty="0" err="1">
                <a:latin typeface="Aptos Light" panose="020B0004020202020204" pitchFamily="34" charset="0"/>
              </a:rPr>
              <a:t>Umeå</a:t>
            </a:r>
            <a:r>
              <a:rPr lang="en-GB" sz="1200" dirty="0">
                <a:latin typeface="Aptos Light" panose="020B0004020202020204" pitchFamily="34" charset="0"/>
              </a:rPr>
              <a:t> </a:t>
            </a:r>
            <a:r>
              <a:rPr lang="en-GB" sz="1200" dirty="0" err="1">
                <a:latin typeface="Aptos Light" panose="020B0004020202020204" pitchFamily="34" charset="0"/>
              </a:rPr>
              <a:t>universitet</a:t>
            </a:r>
            <a:endParaRPr lang="en-GB" sz="1200" dirty="0">
              <a:latin typeface="Aptos Light" panose="020B0004020202020204" pitchFamily="34" charset="0"/>
            </a:endParaRPr>
          </a:p>
          <a:p>
            <a:pPr marL="0" indent="0">
              <a:lnSpc>
                <a:spcPts val="960"/>
              </a:lnSpc>
              <a:spcBef>
                <a:spcPts val="600"/>
              </a:spcBef>
            </a:pPr>
            <a:r>
              <a:rPr lang="en-GB" sz="1200" dirty="0">
                <a:latin typeface="Aptos Light" panose="020B0004020202020204" pitchFamily="34" charset="0"/>
              </a:rPr>
              <a:t>Keski-Ruotsin </a:t>
            </a:r>
            <a:r>
              <a:rPr lang="en-GB" sz="1200" dirty="0" err="1">
                <a:latin typeface="Aptos Light" panose="020B0004020202020204" pitchFamily="34" charset="0"/>
              </a:rPr>
              <a:t>yliopisto</a:t>
            </a:r>
            <a:r>
              <a:rPr lang="en-GB" sz="1200" dirty="0">
                <a:latin typeface="Aptos Light" panose="020B0004020202020204" pitchFamily="34" charset="0"/>
              </a:rPr>
              <a:t> / </a:t>
            </a:r>
            <a:r>
              <a:rPr lang="en-GB" sz="1200" dirty="0" err="1">
                <a:latin typeface="Aptos Light" panose="020B0004020202020204" pitchFamily="34" charset="0"/>
              </a:rPr>
              <a:t>Mittuniversitetet</a:t>
            </a:r>
            <a:endParaRPr lang="en-GB" sz="1200" dirty="0">
              <a:latin typeface="Aptos Light" panose="020B0004020202020204" pitchFamily="34" charset="0"/>
            </a:endParaRPr>
          </a:p>
          <a:p>
            <a:pPr marL="0" indent="0">
              <a:lnSpc>
                <a:spcPts val="960"/>
              </a:lnSpc>
              <a:spcBef>
                <a:spcPts val="600"/>
              </a:spcBef>
            </a:pPr>
            <a:r>
              <a:rPr lang="en-GB" sz="1200" dirty="0">
                <a:latin typeface="Aptos Light" panose="020B0004020202020204" pitchFamily="34" charset="0"/>
              </a:rPr>
              <a:t>Novia University of Applied Sciences</a:t>
            </a:r>
          </a:p>
          <a:p>
            <a:pPr marL="0" indent="0">
              <a:lnSpc>
                <a:spcPts val="960"/>
              </a:lnSpc>
              <a:spcBef>
                <a:spcPts val="600"/>
              </a:spcBef>
            </a:pPr>
            <a:r>
              <a:rPr lang="en-GB" sz="1200" dirty="0" err="1">
                <a:latin typeface="Aptos Light" panose="020B0004020202020204" pitchFamily="34" charset="0"/>
              </a:rPr>
              <a:t>Seinäjoen</a:t>
            </a:r>
            <a:r>
              <a:rPr lang="en-GB" sz="1200" dirty="0">
                <a:latin typeface="Aptos Light" panose="020B0004020202020204" pitchFamily="34" charset="0"/>
              </a:rPr>
              <a:t> </a:t>
            </a:r>
            <a:r>
              <a:rPr lang="en-GB" sz="1200" dirty="0" err="1">
                <a:latin typeface="Aptos Light" panose="020B0004020202020204" pitchFamily="34" charset="0"/>
              </a:rPr>
              <a:t>ammattikorkeakoulu</a:t>
            </a:r>
            <a:endParaRPr lang="en-GB" sz="1200" dirty="0">
              <a:latin typeface="Aptos Light" panose="020B0004020202020204" pitchFamily="34" charset="0"/>
            </a:endParaRPr>
          </a:p>
          <a:p>
            <a:pPr marL="0" indent="0">
              <a:lnSpc>
                <a:spcPts val="960"/>
              </a:lnSpc>
              <a:spcBef>
                <a:spcPts val="600"/>
              </a:spcBef>
            </a:pPr>
            <a:r>
              <a:rPr lang="en-GB" sz="1200" dirty="0">
                <a:latin typeface="Aptos Light" panose="020B0004020202020204" pitchFamily="34" charset="0"/>
              </a:rPr>
              <a:t>Åbo Akademi </a:t>
            </a:r>
            <a:r>
              <a:rPr lang="en-GB" sz="1200" dirty="0" err="1">
                <a:latin typeface="Aptos Light" panose="020B0004020202020204" pitchFamily="34" charset="0"/>
              </a:rPr>
              <a:t>yliopisto</a:t>
            </a:r>
            <a:endParaRPr lang="en-GB" sz="1200" dirty="0">
              <a:latin typeface="Aptos Light" panose="020B0004020202020204" pitchFamily="34" charset="0"/>
            </a:endParaRPr>
          </a:p>
          <a:p>
            <a:pPr marL="0" indent="0">
              <a:lnSpc>
                <a:spcPts val="960"/>
              </a:lnSpc>
              <a:spcBef>
                <a:spcPts val="600"/>
              </a:spcBef>
            </a:pPr>
            <a:r>
              <a:rPr lang="en-GB" sz="1200" dirty="0">
                <a:latin typeface="Aptos Light" panose="020B0004020202020204" pitchFamily="34" charset="0"/>
              </a:rPr>
              <a:t>SÖFUK / Svenska </a:t>
            </a:r>
            <a:r>
              <a:rPr lang="en-GB" sz="1200" dirty="0" err="1">
                <a:latin typeface="Aptos Light" panose="020B0004020202020204" pitchFamily="34" charset="0"/>
              </a:rPr>
              <a:t>Österbottens</a:t>
            </a:r>
            <a:r>
              <a:rPr lang="en-GB" sz="1200" dirty="0">
                <a:latin typeface="Aptos Light" panose="020B0004020202020204" pitchFamily="34" charset="0"/>
              </a:rPr>
              <a:t> </a:t>
            </a:r>
            <a:r>
              <a:rPr lang="en-GB" sz="1200" dirty="0" err="1">
                <a:latin typeface="Aptos Light" panose="020B0004020202020204" pitchFamily="34" charset="0"/>
              </a:rPr>
              <a:t>förbund</a:t>
            </a:r>
            <a:r>
              <a:rPr lang="en-GB" sz="1200" dirty="0">
                <a:latin typeface="Aptos Light" panose="020B0004020202020204" pitchFamily="34" charset="0"/>
              </a:rPr>
              <a:t> för </a:t>
            </a:r>
            <a:r>
              <a:rPr lang="en-GB" sz="1200" dirty="0" err="1">
                <a:latin typeface="Aptos Light" panose="020B0004020202020204" pitchFamily="34" charset="0"/>
              </a:rPr>
              <a:t>utbildning</a:t>
            </a:r>
            <a:r>
              <a:rPr lang="en-GB" sz="1200" dirty="0">
                <a:latin typeface="Aptos Light" panose="020B0004020202020204" pitchFamily="34" charset="0"/>
              </a:rPr>
              <a:t> och kultur</a:t>
            </a:r>
          </a:p>
          <a:p>
            <a:pPr marL="0" indent="0">
              <a:lnSpc>
                <a:spcPts val="960"/>
              </a:lnSpc>
              <a:spcBef>
                <a:spcPts val="600"/>
              </a:spcBef>
            </a:pPr>
            <a:r>
              <a:rPr lang="en-GB" sz="1200" dirty="0" err="1">
                <a:latin typeface="Aptos Light" panose="020B0004020202020204" pitchFamily="34" charset="0"/>
              </a:rPr>
              <a:t>Metsähallitus</a:t>
            </a:r>
            <a:endParaRPr lang="en-GB" sz="1200" dirty="0">
              <a:latin typeface="Aptos Light" panose="020B0004020202020204" pitchFamily="34" charset="0"/>
            </a:endParaRPr>
          </a:p>
          <a:p>
            <a:pPr marL="0" indent="0">
              <a:lnSpc>
                <a:spcPts val="960"/>
              </a:lnSpc>
              <a:spcBef>
                <a:spcPts val="600"/>
              </a:spcBef>
            </a:pPr>
            <a:r>
              <a:rPr lang="en-GB" sz="1200" dirty="0" err="1">
                <a:latin typeface="Aptos Light" panose="020B0004020202020204" pitchFamily="34" charset="0"/>
              </a:rPr>
              <a:t>Centria-ammattikorkeakoulu</a:t>
            </a:r>
            <a:endParaRPr lang="en-GB" sz="1200" dirty="0">
              <a:latin typeface="Aptos Light" panose="020B0004020202020204" pitchFamily="34" charset="0"/>
            </a:endParaRPr>
          </a:p>
          <a:p>
            <a:pPr marL="0" indent="-457200">
              <a:lnSpc>
                <a:spcPts val="1140"/>
              </a:lnSpc>
              <a:spcBef>
                <a:spcPts val="600"/>
              </a:spcBef>
            </a:pPr>
            <a:br>
              <a:rPr lang="en-GB" sz="800" dirty="0"/>
            </a:br>
            <a:endParaRPr lang="en-FI" sz="800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E14EF6E9-E90B-06A1-5106-1D962E978C15}"/>
              </a:ext>
            </a:extLst>
          </p:cNvPr>
          <p:cNvSpPr/>
          <p:nvPr/>
        </p:nvSpPr>
        <p:spPr>
          <a:xfrm>
            <a:off x="8799519" y="1256045"/>
            <a:ext cx="1715430" cy="592852"/>
          </a:xfrm>
          <a:prstGeom prst="roundRect">
            <a:avLst>
              <a:gd name="adj" fmla="val 50000"/>
            </a:avLst>
          </a:prstGeom>
          <a:solidFill>
            <a:srgbClr val="002A3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latin typeface="Aptos" panose="020B0004020202020204" pitchFamily="34" charset="0"/>
              </a:rPr>
              <a:t>Rajat </a:t>
            </a:r>
            <a:r>
              <a:rPr lang="en-GB" sz="1200" dirty="0" err="1">
                <a:latin typeface="Aptos" panose="020B0004020202020204" pitchFamily="34" charset="0"/>
              </a:rPr>
              <a:t>ylittävä</a:t>
            </a:r>
            <a:r>
              <a:rPr lang="en-GB" sz="1200" dirty="0">
                <a:latin typeface="Aptos" panose="020B0004020202020204" pitchFamily="34" charset="0"/>
              </a:rPr>
              <a:t> </a:t>
            </a:r>
            <a:r>
              <a:rPr lang="en-GB" sz="1200" dirty="0" err="1">
                <a:latin typeface="Aptos" panose="020B0004020202020204" pitchFamily="34" charset="0"/>
              </a:rPr>
              <a:t>yhteistyöfoorumi</a:t>
            </a:r>
            <a:endParaRPr lang="en-FI" sz="1200" dirty="0">
              <a:latin typeface="Aptos" panose="020B0004020202020204" pitchFamily="34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71EA332-E289-EDA9-8219-6F977CC6B37F}"/>
              </a:ext>
            </a:extLst>
          </p:cNvPr>
          <p:cNvSpPr/>
          <p:nvPr/>
        </p:nvSpPr>
        <p:spPr>
          <a:xfrm>
            <a:off x="10065611" y="5089024"/>
            <a:ext cx="1848896" cy="668681"/>
          </a:xfrm>
          <a:prstGeom prst="roundRect">
            <a:avLst>
              <a:gd name="adj" fmla="val 50000"/>
            </a:avLst>
          </a:prstGeom>
          <a:solidFill>
            <a:srgbClr val="002A3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err="1"/>
              <a:t>Alueemme</a:t>
            </a:r>
            <a:r>
              <a:rPr lang="en-GB" sz="1200" dirty="0"/>
              <a:t> </a:t>
            </a:r>
            <a:r>
              <a:rPr lang="en-GB" sz="1200" dirty="0" err="1"/>
              <a:t>koko</a:t>
            </a:r>
            <a:r>
              <a:rPr lang="en-GB" sz="1200" dirty="0"/>
              <a:t> </a:t>
            </a:r>
            <a:r>
              <a:rPr lang="en-GB" sz="1200" dirty="0" err="1"/>
              <a:t>verrattuna</a:t>
            </a:r>
            <a:r>
              <a:rPr lang="en-GB" sz="1200" dirty="0"/>
              <a:t> </a:t>
            </a:r>
            <a:r>
              <a:rPr lang="en-GB" sz="1200" dirty="0" err="1"/>
              <a:t>Belgiaan</a:t>
            </a:r>
            <a:endParaRPr lang="en-FI" sz="1200" dirty="0">
              <a:latin typeface="Aptos" panose="020B0004020202020204" pitchFamily="34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5D6AA14-3D5D-DBAF-3F0B-97B50FF345AE}"/>
              </a:ext>
            </a:extLst>
          </p:cNvPr>
          <p:cNvSpPr/>
          <p:nvPr/>
        </p:nvSpPr>
        <p:spPr>
          <a:xfrm>
            <a:off x="407987" y="5898383"/>
            <a:ext cx="4877445" cy="492369"/>
          </a:xfrm>
          <a:prstGeom prst="roundRect">
            <a:avLst>
              <a:gd name="adj" fmla="val 50000"/>
            </a:avLst>
          </a:prstGeom>
          <a:solidFill>
            <a:srgbClr val="002A3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err="1">
                <a:latin typeface="Aptos" panose="020B0004020202020204" pitchFamily="34" charset="0"/>
              </a:rPr>
              <a:t>Yhteensä</a:t>
            </a:r>
            <a:r>
              <a:rPr lang="en-GB" sz="1400">
                <a:latin typeface="Aptos" panose="020B0004020202020204" pitchFamily="34" charset="0"/>
              </a:rPr>
              <a:t> 43 </a:t>
            </a:r>
            <a:r>
              <a:rPr lang="en-GB" sz="1400" dirty="0" err="1">
                <a:latin typeface="Aptos" panose="020B0004020202020204" pitchFamily="34" charset="0"/>
              </a:rPr>
              <a:t>jäsentä</a:t>
            </a:r>
            <a:endParaRPr lang="en-FI" sz="1400" dirty="0">
              <a:latin typeface="Aptos" panose="020B00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E59740-85EE-C977-31A5-C9CF9184B93B}"/>
              </a:ext>
            </a:extLst>
          </p:cNvPr>
          <p:cNvSpPr txBox="1"/>
          <p:nvPr/>
        </p:nvSpPr>
        <p:spPr>
          <a:xfrm>
            <a:off x="9839326" y="4556124"/>
            <a:ext cx="495299" cy="130191"/>
          </a:xfrm>
          <a:prstGeom prst="rect">
            <a:avLst/>
          </a:prstGeom>
          <a:solidFill>
            <a:srgbClr val="002A3C"/>
          </a:solidFill>
        </p:spPr>
        <p:txBody>
          <a:bodyPr wrap="square" lIns="36000" tIns="36000" rIns="36000" bIns="36000" rtlCol="0" anchor="ctr">
            <a:noAutofit/>
          </a:bodyPr>
          <a:lstStyle/>
          <a:p>
            <a:r>
              <a:rPr lang="en-GB" sz="800" b="1" dirty="0">
                <a:solidFill>
                  <a:schemeClr val="bg1"/>
                </a:solidFill>
                <a:latin typeface="Aptos" panose="020B0004020202020204" pitchFamily="34" charset="0"/>
              </a:rPr>
              <a:t>BRYSSEL</a:t>
            </a:r>
            <a:endParaRPr lang="en-FI" sz="800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54615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022E9-5BAA-8236-4E04-63FB30580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650" y="2083621"/>
            <a:ext cx="6797169" cy="468662"/>
          </a:xfrm>
        </p:spPr>
        <p:txBody>
          <a:bodyPr/>
          <a:lstStyle/>
          <a:p>
            <a:r>
              <a:rPr lang="en-GB" dirty="0" err="1"/>
              <a:t>Nykytilanne</a:t>
            </a:r>
            <a:endParaRPr lang="en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FB01EC-3421-CB0D-6A54-0FB7D410AA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649" y="2649093"/>
            <a:ext cx="7585781" cy="2364447"/>
          </a:xfrm>
        </p:spPr>
        <p:txBody>
          <a:bodyPr/>
          <a:lstStyle/>
          <a:p>
            <a:pPr marL="0" indent="0">
              <a:buNone/>
            </a:pPr>
            <a:r>
              <a:rPr lang="en-GB" sz="2400" b="1" dirty="0" err="1"/>
              <a:t>Mitä</a:t>
            </a:r>
            <a:r>
              <a:rPr lang="en-GB" sz="2400" b="1" dirty="0"/>
              <a:t> </a:t>
            </a:r>
            <a:r>
              <a:rPr lang="en-GB" sz="2400" b="1" dirty="0" err="1"/>
              <a:t>jos</a:t>
            </a:r>
            <a:r>
              <a:rPr lang="en-GB" sz="2400" b="1" dirty="0"/>
              <a:t> </a:t>
            </a:r>
            <a:r>
              <a:rPr lang="en-GB" sz="2400" dirty="0" err="1"/>
              <a:t>Itämeren</a:t>
            </a:r>
            <a:r>
              <a:rPr lang="en-GB" sz="2400" dirty="0"/>
              <a:t> </a:t>
            </a:r>
            <a:r>
              <a:rPr lang="en-GB" sz="2400" dirty="0" err="1"/>
              <a:t>reitit</a:t>
            </a:r>
            <a:r>
              <a:rPr lang="en-GB" sz="2400" dirty="0"/>
              <a:t> </a:t>
            </a:r>
            <a:r>
              <a:rPr lang="en-GB" sz="2400" dirty="0" err="1"/>
              <a:t>sulkeutuisivat</a:t>
            </a:r>
            <a:r>
              <a:rPr lang="en-GB" sz="2400" dirty="0"/>
              <a:t>?</a:t>
            </a:r>
          </a:p>
          <a:p>
            <a:pPr marL="0" indent="0">
              <a:buNone/>
            </a:pPr>
            <a:endParaRPr lang="en-GB" dirty="0"/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GB" sz="1600" dirty="0"/>
              <a:t>90 % </a:t>
            </a:r>
            <a:r>
              <a:rPr lang="en-GB" sz="1600" dirty="0" err="1"/>
              <a:t>Suomen</a:t>
            </a:r>
            <a:r>
              <a:rPr lang="en-GB" sz="1600" dirty="0"/>
              <a:t> </a:t>
            </a:r>
            <a:r>
              <a:rPr lang="en-GB" sz="1600" dirty="0" err="1"/>
              <a:t>ja</a:t>
            </a:r>
            <a:r>
              <a:rPr lang="en-GB" sz="1600" dirty="0"/>
              <a:t> </a:t>
            </a:r>
            <a:r>
              <a:rPr lang="en-GB" sz="1600" dirty="0" err="1"/>
              <a:t>Ruotsin</a:t>
            </a:r>
            <a:r>
              <a:rPr lang="en-GB" sz="1600" dirty="0"/>
              <a:t> </a:t>
            </a:r>
            <a:r>
              <a:rPr lang="en-GB" sz="1600" dirty="0" err="1"/>
              <a:t>kaupasta</a:t>
            </a:r>
            <a:r>
              <a:rPr lang="en-GB" sz="1600" dirty="0"/>
              <a:t> </a:t>
            </a:r>
            <a:r>
              <a:rPr lang="en-GB" sz="1600" dirty="0" err="1"/>
              <a:t>kulkee</a:t>
            </a:r>
            <a:r>
              <a:rPr lang="en-GB" sz="1600" dirty="0"/>
              <a:t> </a:t>
            </a:r>
            <a:r>
              <a:rPr lang="en-GB" sz="1600" dirty="0" err="1"/>
              <a:t>meritse</a:t>
            </a:r>
            <a:endParaRPr lang="en-GB" sz="1600" dirty="0"/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GB" sz="1600" dirty="0"/>
              <a:t>1 340 km </a:t>
            </a:r>
            <a:r>
              <a:rPr lang="en-GB" sz="1600" dirty="0" err="1"/>
              <a:t>yhteistä</a:t>
            </a:r>
            <a:r>
              <a:rPr lang="en-GB" sz="1600" dirty="0"/>
              <a:t> </a:t>
            </a:r>
            <a:r>
              <a:rPr lang="en-GB" sz="1600" dirty="0" err="1"/>
              <a:t>rajaa</a:t>
            </a:r>
            <a:r>
              <a:rPr lang="en-GB" sz="1600" dirty="0"/>
              <a:t> </a:t>
            </a:r>
            <a:r>
              <a:rPr lang="en-GB" sz="1600" dirty="0" err="1"/>
              <a:t>Venäjän</a:t>
            </a:r>
            <a:r>
              <a:rPr lang="en-GB" sz="1600" dirty="0"/>
              <a:t> </a:t>
            </a:r>
            <a:r>
              <a:rPr lang="en-GB" sz="1600" dirty="0" err="1"/>
              <a:t>kanssa</a:t>
            </a:r>
            <a:endParaRPr lang="en-GB" sz="1600" dirty="0"/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GB" sz="1600" dirty="0" err="1"/>
              <a:t>Itä</a:t>
            </a:r>
            <a:r>
              <a:rPr lang="en-GB" sz="1600" dirty="0"/>
              <a:t>–</a:t>
            </a:r>
            <a:r>
              <a:rPr lang="en-GB" sz="1600" dirty="0" err="1"/>
              <a:t>länsi-suuntainen</a:t>
            </a:r>
            <a:r>
              <a:rPr lang="en-GB" sz="1600" dirty="0"/>
              <a:t> </a:t>
            </a:r>
            <a:r>
              <a:rPr lang="en-GB" sz="1600" dirty="0" err="1"/>
              <a:t>kapasiteetti</a:t>
            </a:r>
            <a:r>
              <a:rPr lang="en-GB" sz="1600" dirty="0"/>
              <a:t> on </a:t>
            </a:r>
            <a:r>
              <a:rPr lang="en-GB" sz="1600" dirty="0" err="1"/>
              <a:t>rajallinen</a:t>
            </a:r>
            <a:endParaRPr lang="en-GB" sz="1600" dirty="0"/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GB" sz="1600" dirty="0" err="1"/>
              <a:t>Häiriöt</a:t>
            </a:r>
            <a:r>
              <a:rPr lang="en-GB" sz="1600" dirty="0"/>
              <a:t> </a:t>
            </a:r>
            <a:r>
              <a:rPr lang="en-GB" sz="1600" dirty="0" err="1"/>
              <a:t>paljastavat</a:t>
            </a:r>
            <a:r>
              <a:rPr lang="en-GB" sz="1600" dirty="0"/>
              <a:t> </a:t>
            </a:r>
            <a:r>
              <a:rPr lang="en-GB" sz="1600" dirty="0" err="1"/>
              <a:t>kriittisiä</a:t>
            </a:r>
            <a:r>
              <a:rPr lang="en-GB" sz="1600" dirty="0"/>
              <a:t> </a:t>
            </a:r>
            <a:r>
              <a:rPr lang="en-GB" sz="1600" dirty="0" err="1"/>
              <a:t>haavoittuvuuksia</a:t>
            </a:r>
            <a:endParaRPr lang="en-GB" sz="1600" dirty="0"/>
          </a:p>
          <a:p>
            <a:endParaRPr lang="en-GB" dirty="0"/>
          </a:p>
          <a:p>
            <a:endParaRPr lang="en-FI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465B84-6678-AFE8-32AC-F1A1D6CF84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8062" y="844062"/>
            <a:ext cx="6013938" cy="6013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2019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6E522D-2B97-5DE2-DC41-6F477740D4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F92DF-C17E-304E-C1A0-3E9B7B029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650" y="1277463"/>
            <a:ext cx="6797169" cy="468662"/>
          </a:xfrm>
        </p:spPr>
        <p:txBody>
          <a:bodyPr/>
          <a:lstStyle/>
          <a:p>
            <a:r>
              <a:rPr lang="en-GB" dirty="0"/>
              <a:t>Miksi </a:t>
            </a:r>
            <a:r>
              <a:rPr lang="en-GB" dirty="0" err="1"/>
              <a:t>tällä</a:t>
            </a:r>
            <a:r>
              <a:rPr lang="en-GB" dirty="0"/>
              <a:t> on </a:t>
            </a:r>
            <a:br>
              <a:rPr lang="en-GB" dirty="0"/>
            </a:br>
            <a:r>
              <a:rPr lang="en-GB" dirty="0" err="1"/>
              <a:t>merkitystä</a:t>
            </a:r>
            <a:r>
              <a:rPr lang="en-GB" dirty="0"/>
              <a:t> </a:t>
            </a:r>
            <a:r>
              <a:rPr lang="en-GB" dirty="0" err="1"/>
              <a:t>juuri</a:t>
            </a:r>
            <a:r>
              <a:rPr lang="en-GB" dirty="0"/>
              <a:t> </a:t>
            </a:r>
            <a:r>
              <a:rPr lang="en-GB" dirty="0" err="1"/>
              <a:t>nyt</a:t>
            </a:r>
            <a:r>
              <a:rPr lang="en-GB" dirty="0"/>
              <a:t>?</a:t>
            </a:r>
            <a:endParaRPr lang="en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BC7D96-FAB4-CAC9-1FCA-59741A4D21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8" y="2450990"/>
            <a:ext cx="6106023" cy="4030384"/>
          </a:xfrm>
        </p:spPr>
        <p:txBody>
          <a:bodyPr/>
          <a:lstStyle/>
          <a:p>
            <a:pPr marL="0" indent="0">
              <a:spcAft>
                <a:spcPts val="600"/>
              </a:spcAft>
              <a:buNone/>
            </a:pPr>
            <a:r>
              <a:rPr lang="en-GB" sz="2400" dirty="0" err="1"/>
              <a:t>Pohjois-Eurooppa</a:t>
            </a:r>
            <a:r>
              <a:rPr lang="en-GB" sz="2400" dirty="0"/>
              <a:t> </a:t>
            </a:r>
            <a:r>
              <a:rPr lang="en-GB" sz="2400" dirty="0" err="1"/>
              <a:t>murroksessa</a:t>
            </a:r>
            <a:endParaRPr lang="en-GB" sz="2400" dirty="0"/>
          </a:p>
          <a:p>
            <a:pPr>
              <a:spcAft>
                <a:spcPts val="600"/>
              </a:spcAft>
            </a:pPr>
            <a:r>
              <a:rPr lang="en-GB" sz="1600" dirty="0" err="1"/>
              <a:t>Euroopan</a:t>
            </a:r>
            <a:r>
              <a:rPr lang="en-GB" sz="1600" dirty="0"/>
              <a:t> </a:t>
            </a:r>
            <a:r>
              <a:rPr lang="en-GB" sz="1600" dirty="0" err="1"/>
              <a:t>toimitusketjuihin</a:t>
            </a:r>
            <a:r>
              <a:rPr lang="en-GB" sz="1600" dirty="0"/>
              <a:t> </a:t>
            </a:r>
            <a:r>
              <a:rPr lang="en-GB" sz="1600" dirty="0" err="1"/>
              <a:t>kohdistuu</a:t>
            </a:r>
            <a:r>
              <a:rPr lang="en-GB" sz="1600" dirty="0"/>
              <a:t> </a:t>
            </a:r>
            <a:r>
              <a:rPr lang="en-GB" sz="1600" dirty="0" err="1"/>
              <a:t>kasvavaa</a:t>
            </a:r>
            <a:r>
              <a:rPr lang="en-GB" sz="1600" dirty="0"/>
              <a:t> </a:t>
            </a:r>
            <a:r>
              <a:rPr lang="en-GB" sz="1600" dirty="0" err="1"/>
              <a:t>painetta</a:t>
            </a:r>
            <a:endParaRPr lang="en-GB" sz="1600" dirty="0"/>
          </a:p>
          <a:p>
            <a:pPr lvl="1">
              <a:spcAft>
                <a:spcPts val="600"/>
              </a:spcAft>
            </a:pPr>
            <a:r>
              <a:rPr lang="en-GB" sz="1600" dirty="0" err="1">
                <a:solidFill>
                  <a:schemeClr val="bg1"/>
                </a:solidFill>
                <a:latin typeface="Aptos" panose="020B0004020202020204" pitchFamily="34" charset="0"/>
              </a:rPr>
              <a:t>Teollisuuden</a:t>
            </a:r>
            <a:r>
              <a:rPr lang="en-GB" sz="1600" dirty="0">
                <a:solidFill>
                  <a:schemeClr val="bg1"/>
                </a:solidFill>
                <a:latin typeface="Aptos" panose="020B0004020202020204" pitchFamily="34" charset="0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Aptos" panose="020B0004020202020204" pitchFamily="34" charset="0"/>
              </a:rPr>
              <a:t>ja</a:t>
            </a:r>
            <a:r>
              <a:rPr lang="en-GB" sz="1600" dirty="0">
                <a:solidFill>
                  <a:schemeClr val="bg1"/>
                </a:solidFill>
                <a:latin typeface="Aptos" panose="020B0004020202020204" pitchFamily="34" charset="0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Aptos" panose="020B0004020202020204" pitchFamily="34" charset="0"/>
              </a:rPr>
              <a:t>energian</a:t>
            </a:r>
            <a:r>
              <a:rPr lang="en-GB" sz="1600" dirty="0">
                <a:solidFill>
                  <a:schemeClr val="bg1"/>
                </a:solidFill>
                <a:latin typeface="Aptos" panose="020B0004020202020204" pitchFamily="34" charset="0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Aptos" panose="020B0004020202020204" pitchFamily="34" charset="0"/>
              </a:rPr>
              <a:t>nopea</a:t>
            </a:r>
            <a:r>
              <a:rPr lang="en-GB" sz="1600" dirty="0">
                <a:solidFill>
                  <a:schemeClr val="bg1"/>
                </a:solidFill>
                <a:latin typeface="Aptos" panose="020B0004020202020204" pitchFamily="34" charset="0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Aptos" panose="020B0004020202020204" pitchFamily="34" charset="0"/>
              </a:rPr>
              <a:t>murros</a:t>
            </a:r>
            <a:endParaRPr lang="en-GB" sz="160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pPr lvl="1">
              <a:spcAft>
                <a:spcPts val="600"/>
              </a:spcAft>
            </a:pPr>
            <a:r>
              <a:rPr lang="en-GB" sz="1600" dirty="0" err="1">
                <a:solidFill>
                  <a:schemeClr val="bg1"/>
                </a:solidFill>
                <a:latin typeface="Aptos" panose="020B0004020202020204" pitchFamily="34" charset="0"/>
              </a:rPr>
              <a:t>Yli</a:t>
            </a:r>
            <a:r>
              <a:rPr lang="en-GB" sz="1600" dirty="0">
                <a:solidFill>
                  <a:schemeClr val="bg1"/>
                </a:solidFill>
                <a:latin typeface="Aptos" panose="020B0004020202020204" pitchFamily="34" charset="0"/>
              </a:rPr>
              <a:t> 200 </a:t>
            </a:r>
            <a:r>
              <a:rPr lang="en-GB" sz="1600" dirty="0" err="1">
                <a:solidFill>
                  <a:schemeClr val="bg1"/>
                </a:solidFill>
                <a:latin typeface="Aptos" panose="020B0004020202020204" pitchFamily="34" charset="0"/>
              </a:rPr>
              <a:t>miljardin</a:t>
            </a:r>
            <a:r>
              <a:rPr lang="en-GB" sz="1600" dirty="0">
                <a:solidFill>
                  <a:schemeClr val="bg1"/>
                </a:solidFill>
                <a:latin typeface="Aptos" panose="020B0004020202020204" pitchFamily="34" charset="0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Aptos" panose="020B0004020202020204" pitchFamily="34" charset="0"/>
              </a:rPr>
              <a:t>euron</a:t>
            </a:r>
            <a:r>
              <a:rPr lang="en-GB" sz="1600" dirty="0">
                <a:solidFill>
                  <a:schemeClr val="bg1"/>
                </a:solidFill>
                <a:latin typeface="Aptos" panose="020B0004020202020204" pitchFamily="34" charset="0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Aptos" panose="020B0004020202020204" pitchFamily="34" charset="0"/>
              </a:rPr>
              <a:t>investoinnit</a:t>
            </a:r>
            <a:r>
              <a:rPr lang="en-GB" sz="1600" dirty="0">
                <a:solidFill>
                  <a:schemeClr val="bg1"/>
                </a:solidFill>
                <a:latin typeface="Aptos" panose="020B0004020202020204" pitchFamily="34" charset="0"/>
              </a:rPr>
              <a:t> 2035 </a:t>
            </a:r>
            <a:r>
              <a:rPr lang="en-GB" sz="1600" dirty="0" err="1">
                <a:solidFill>
                  <a:schemeClr val="bg1"/>
                </a:solidFill>
                <a:latin typeface="Aptos" panose="020B0004020202020204" pitchFamily="34" charset="0"/>
              </a:rPr>
              <a:t>mennessä</a:t>
            </a:r>
            <a:endParaRPr lang="en-GB" sz="160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pPr lvl="1">
              <a:spcAft>
                <a:spcPts val="600"/>
              </a:spcAft>
            </a:pPr>
            <a:r>
              <a:rPr lang="en-GB" sz="1600" dirty="0">
                <a:solidFill>
                  <a:schemeClr val="bg1"/>
                </a:solidFill>
                <a:latin typeface="Aptos" panose="020B0004020202020204" pitchFamily="34" charset="0"/>
              </a:rPr>
              <a:t>Alue </a:t>
            </a:r>
            <a:r>
              <a:rPr lang="en-GB" sz="1600" dirty="0" err="1">
                <a:solidFill>
                  <a:schemeClr val="bg1"/>
                </a:solidFill>
                <a:latin typeface="Aptos" panose="020B0004020202020204" pitchFamily="34" charset="0"/>
              </a:rPr>
              <a:t>tuottaa</a:t>
            </a:r>
            <a:r>
              <a:rPr lang="en-GB" sz="1600" dirty="0">
                <a:solidFill>
                  <a:schemeClr val="bg1"/>
                </a:solidFill>
                <a:latin typeface="Aptos" panose="020B0004020202020204" pitchFamily="34" charset="0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Aptos" panose="020B0004020202020204" pitchFamily="34" charset="0"/>
              </a:rPr>
              <a:t>koko</a:t>
            </a:r>
            <a:r>
              <a:rPr lang="en-GB" sz="1600" dirty="0">
                <a:solidFill>
                  <a:schemeClr val="bg1"/>
                </a:solidFill>
                <a:latin typeface="Aptos" panose="020B0004020202020204" pitchFamily="34" charset="0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Aptos" panose="020B0004020202020204" pitchFamily="34" charset="0"/>
              </a:rPr>
              <a:t>Euroopalle</a:t>
            </a:r>
            <a:r>
              <a:rPr lang="en-GB" sz="1600" dirty="0">
                <a:solidFill>
                  <a:schemeClr val="bg1"/>
                </a:solidFill>
                <a:latin typeface="Aptos" panose="020B0004020202020204" pitchFamily="34" charset="0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Aptos" panose="020B0004020202020204" pitchFamily="34" charset="0"/>
              </a:rPr>
              <a:t>kriittisiä</a:t>
            </a:r>
            <a:r>
              <a:rPr lang="en-GB" sz="1600" dirty="0">
                <a:solidFill>
                  <a:schemeClr val="bg1"/>
                </a:solidFill>
                <a:latin typeface="Aptos" panose="020B0004020202020204" pitchFamily="34" charset="0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Aptos" panose="020B0004020202020204" pitchFamily="34" charset="0"/>
              </a:rPr>
              <a:t>raaka-aineita</a:t>
            </a:r>
            <a:endParaRPr lang="en-GB" sz="160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GB" sz="1600" dirty="0" err="1"/>
              <a:t>Ruoka</a:t>
            </a:r>
            <a:r>
              <a:rPr lang="en-GB" sz="1600" dirty="0"/>
              <a:t>-, </a:t>
            </a:r>
            <a:r>
              <a:rPr lang="en-GB" sz="1600" dirty="0" err="1"/>
              <a:t>energia</a:t>
            </a:r>
            <a:r>
              <a:rPr lang="en-GB" sz="1600" dirty="0"/>
              <a:t>- </a:t>
            </a:r>
            <a:r>
              <a:rPr lang="en-GB" sz="1600" dirty="0" err="1"/>
              <a:t>ja</a:t>
            </a:r>
            <a:r>
              <a:rPr lang="en-GB" sz="1600" dirty="0"/>
              <a:t> </a:t>
            </a:r>
            <a:r>
              <a:rPr lang="en-GB" sz="1600" dirty="0" err="1"/>
              <a:t>teollisuusketjut</a:t>
            </a:r>
            <a:r>
              <a:rPr lang="en-GB" sz="1600" dirty="0"/>
              <a:t> </a:t>
            </a:r>
            <a:r>
              <a:rPr lang="en-GB" sz="1600" dirty="0" err="1"/>
              <a:t>riippuvat</a:t>
            </a:r>
            <a:r>
              <a:rPr lang="en-GB" sz="1600" dirty="0"/>
              <a:t> </a:t>
            </a:r>
            <a:r>
              <a:rPr lang="en-GB" sz="1600" dirty="0" err="1"/>
              <a:t>luotettavista</a:t>
            </a:r>
            <a:r>
              <a:rPr lang="en-GB" sz="1600" dirty="0"/>
              <a:t> </a:t>
            </a:r>
            <a:r>
              <a:rPr lang="en-GB" sz="1600" dirty="0" err="1"/>
              <a:t>kuljetuksista</a:t>
            </a:r>
            <a:endParaRPr lang="en-GB" sz="1600" dirty="0"/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GB" sz="1600" dirty="0"/>
              <a:t>Suomi </a:t>
            </a:r>
            <a:r>
              <a:rPr lang="en-GB" sz="1600" dirty="0" err="1"/>
              <a:t>ja</a:t>
            </a:r>
            <a:r>
              <a:rPr lang="en-GB" sz="1600" dirty="0"/>
              <a:t> </a:t>
            </a:r>
            <a:r>
              <a:rPr lang="en-GB" sz="1600" dirty="0" err="1"/>
              <a:t>Ruotsi</a:t>
            </a:r>
            <a:r>
              <a:rPr lang="en-GB" sz="1600" dirty="0"/>
              <a:t> </a:t>
            </a:r>
            <a:r>
              <a:rPr lang="en-GB" sz="1600" dirty="0" err="1"/>
              <a:t>ovat</a:t>
            </a:r>
            <a:r>
              <a:rPr lang="en-GB" sz="1600" dirty="0"/>
              <a:t> </a:t>
            </a:r>
            <a:r>
              <a:rPr lang="en-GB" sz="1600" dirty="0" err="1"/>
              <a:t>nyt</a:t>
            </a:r>
            <a:r>
              <a:rPr lang="en-GB" sz="1600" dirty="0"/>
              <a:t> NATO-</a:t>
            </a:r>
            <a:r>
              <a:rPr lang="en-GB" sz="1600" dirty="0" err="1"/>
              <a:t>jäseniä</a:t>
            </a:r>
            <a:endParaRPr lang="en-GB" sz="1600" dirty="0"/>
          </a:p>
          <a:p>
            <a:pPr marL="0" indent="0">
              <a:buNone/>
            </a:pPr>
            <a:endParaRPr lang="en-GB" dirty="0"/>
          </a:p>
          <a:p>
            <a:endParaRPr lang="en-FI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96961D3-3A4E-15D8-71AE-94A11CE0633F}"/>
              </a:ext>
            </a:extLst>
          </p:cNvPr>
          <p:cNvGrpSpPr/>
          <p:nvPr/>
        </p:nvGrpSpPr>
        <p:grpSpPr>
          <a:xfrm>
            <a:off x="6514011" y="1277466"/>
            <a:ext cx="5270001" cy="5111632"/>
            <a:chOff x="7745412" y="1277467"/>
            <a:chExt cx="4038600" cy="391723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970188A-0D8B-0BC9-AC2D-200DE85898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45412" y="1277467"/>
              <a:ext cx="4038600" cy="2273300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09E418B-218B-9BF5-743A-3D455E2798AA}"/>
                </a:ext>
              </a:extLst>
            </p:cNvPr>
            <p:cNvGrpSpPr/>
            <p:nvPr/>
          </p:nvGrpSpPr>
          <p:grpSpPr>
            <a:xfrm>
              <a:off x="7745412" y="3550767"/>
              <a:ext cx="4038600" cy="1643936"/>
              <a:chOff x="7745412" y="3550767"/>
              <a:chExt cx="4038600" cy="1643936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F9B38F2F-E80C-86E3-9A13-EB14B97DB4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745412" y="3550769"/>
                <a:ext cx="2982642" cy="1643934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FD65F294-6F79-2FFC-8C8D-726F849E38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728054" y="3550767"/>
                <a:ext cx="1055958" cy="1643935"/>
              </a:xfrm>
              <a:prstGeom prst="rect">
                <a:avLst/>
              </a:prstGeom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47ABB69A-15E7-6579-6077-64FCE0CACBFB}"/>
                  </a:ext>
                </a:extLst>
              </p:cNvPr>
              <p:cNvSpPr/>
              <p:nvPr/>
            </p:nvSpPr>
            <p:spPr>
              <a:xfrm>
                <a:off x="10728054" y="3550767"/>
                <a:ext cx="324121" cy="1703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FI" dirty="0"/>
              </a:p>
            </p:txBody>
          </p:sp>
        </p:grp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88573B79-107F-7D41-D3E8-972611191D81}"/>
              </a:ext>
            </a:extLst>
          </p:cNvPr>
          <p:cNvSpPr txBox="1"/>
          <p:nvPr/>
        </p:nvSpPr>
        <p:spPr>
          <a:xfrm>
            <a:off x="8305069" y="6168276"/>
            <a:ext cx="262998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I" sz="900" dirty="0">
                <a:latin typeface="Aptos" panose="020B0004020202020204" pitchFamily="34" charset="0"/>
              </a:rPr>
              <a:t>Lähde: kauppakamari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88525C16-F735-FE48-C044-CCDBD70610A7}"/>
              </a:ext>
            </a:extLst>
          </p:cNvPr>
          <p:cNvSpPr/>
          <p:nvPr/>
        </p:nvSpPr>
        <p:spPr>
          <a:xfrm>
            <a:off x="6514011" y="1185187"/>
            <a:ext cx="5523660" cy="92273"/>
          </a:xfrm>
          <a:prstGeom prst="rect">
            <a:avLst/>
          </a:prstGeom>
          <a:solidFill>
            <a:srgbClr val="002A3C"/>
          </a:solidFill>
          <a:ln>
            <a:solidFill>
              <a:srgbClr val="002A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279635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A9BE30-3D2B-989C-5C8D-49CB1B19EE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30D9C-B172-B761-B96D-65772F220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650" y="1547415"/>
            <a:ext cx="6797169" cy="468662"/>
          </a:xfrm>
        </p:spPr>
        <p:txBody>
          <a:bodyPr/>
          <a:lstStyle/>
          <a:p>
            <a:r>
              <a:rPr lang="en-GB" dirty="0"/>
              <a:t>Nordic Connector</a:t>
            </a:r>
            <a:endParaRPr lang="en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148B4B-1BD3-F9BB-F86A-629FA3D4F0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2251147"/>
            <a:ext cx="7219728" cy="3937618"/>
          </a:xfrm>
        </p:spPr>
        <p:txBody>
          <a:bodyPr/>
          <a:lstStyle/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GB" sz="1600" dirty="0" err="1"/>
              <a:t>Strateginen</a:t>
            </a:r>
            <a:r>
              <a:rPr lang="en-GB" sz="1600" dirty="0"/>
              <a:t> </a:t>
            </a:r>
            <a:r>
              <a:rPr lang="en-GB" sz="1600" dirty="0" err="1"/>
              <a:t>itä</a:t>
            </a:r>
            <a:r>
              <a:rPr lang="en-GB" sz="1600" dirty="0"/>
              <a:t>–</a:t>
            </a:r>
            <a:r>
              <a:rPr lang="en-GB" sz="1600" dirty="0" err="1"/>
              <a:t>länsi-yhteys</a:t>
            </a:r>
            <a:r>
              <a:rPr lang="en-GB" sz="1600" dirty="0"/>
              <a:t> </a:t>
            </a:r>
            <a:r>
              <a:rPr lang="en-GB" sz="1600" dirty="0" err="1"/>
              <a:t>vahvemman</a:t>
            </a:r>
            <a:r>
              <a:rPr lang="en-GB" sz="1600" dirty="0"/>
              <a:t> </a:t>
            </a:r>
            <a:r>
              <a:rPr lang="en-GB" sz="1600" dirty="0" err="1"/>
              <a:t>Pohjois-Euroopan</a:t>
            </a:r>
            <a:r>
              <a:rPr lang="en-GB" sz="1600" dirty="0"/>
              <a:t> </a:t>
            </a:r>
            <a:r>
              <a:rPr lang="en-GB" sz="1600" dirty="0" err="1"/>
              <a:t>puolesta</a:t>
            </a:r>
            <a:r>
              <a:rPr lang="en-GB" sz="1600" dirty="0"/>
              <a:t> 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GB" sz="1600" dirty="0"/>
              <a:t>Yhdistää Pohjois-</a:t>
            </a:r>
            <a:r>
              <a:rPr lang="en-GB" sz="1600" dirty="0" err="1"/>
              <a:t>Norjan</a:t>
            </a:r>
            <a:r>
              <a:rPr lang="en-GB" sz="1600" dirty="0"/>
              <a:t>, </a:t>
            </a:r>
            <a:r>
              <a:rPr lang="en-GB" sz="1600" dirty="0" err="1"/>
              <a:t>Ruotsin</a:t>
            </a:r>
            <a:r>
              <a:rPr lang="en-GB" sz="1600" dirty="0"/>
              <a:t> </a:t>
            </a:r>
            <a:r>
              <a:rPr lang="en-GB" sz="1600" dirty="0" err="1"/>
              <a:t>ja</a:t>
            </a:r>
            <a:r>
              <a:rPr lang="en-GB" sz="1600" dirty="0"/>
              <a:t> </a:t>
            </a:r>
            <a:r>
              <a:rPr lang="en-GB" sz="1600" dirty="0" err="1"/>
              <a:t>Suomen</a:t>
            </a:r>
            <a:endParaRPr lang="en-GB" sz="1600" dirty="0"/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GB" sz="1600" dirty="0" err="1"/>
              <a:t>Merenkurkun</a:t>
            </a:r>
            <a:r>
              <a:rPr lang="en-GB" sz="1600" dirty="0"/>
              <a:t> </a:t>
            </a:r>
            <a:r>
              <a:rPr lang="en-GB" sz="1600" dirty="0" err="1"/>
              <a:t>kiinteä</a:t>
            </a:r>
            <a:r>
              <a:rPr lang="en-GB" sz="1600" dirty="0"/>
              <a:t> </a:t>
            </a:r>
            <a:r>
              <a:rPr lang="en-GB" sz="1600" dirty="0" err="1"/>
              <a:t>yhteys</a:t>
            </a:r>
            <a:r>
              <a:rPr lang="en-GB" sz="1600" dirty="0"/>
              <a:t> </a:t>
            </a:r>
            <a:r>
              <a:rPr lang="en-GB" sz="1600" dirty="0" err="1"/>
              <a:t>keskeisenä</a:t>
            </a:r>
            <a:r>
              <a:rPr lang="en-GB" sz="1600" dirty="0"/>
              <a:t> </a:t>
            </a:r>
            <a:r>
              <a:rPr lang="en-GB" sz="1600" dirty="0" err="1"/>
              <a:t>osana</a:t>
            </a:r>
            <a:r>
              <a:rPr lang="en-GB" sz="1600" dirty="0"/>
              <a:t> </a:t>
            </a:r>
            <a:r>
              <a:rPr lang="en-GB" sz="1600" dirty="0" err="1"/>
              <a:t>kokonaisuutta</a:t>
            </a:r>
            <a:endParaRPr lang="en-GB" sz="1600" dirty="0"/>
          </a:p>
          <a:p>
            <a:pPr marL="800100" lvl="1" indent="-342900" fontAlgn="base"/>
            <a:r>
              <a:rPr lang="en-GB" sz="1600" dirty="0"/>
              <a:t>Vahvistaa </a:t>
            </a:r>
            <a:r>
              <a:rPr lang="en-GB" sz="1600" dirty="0" err="1"/>
              <a:t>resilienssiä</a:t>
            </a:r>
            <a:r>
              <a:rPr lang="en-GB" sz="1600" dirty="0"/>
              <a:t>, </a:t>
            </a:r>
            <a:r>
              <a:rPr lang="en-GB" sz="1600" dirty="0" err="1"/>
              <a:t>huoltovarmuutta</a:t>
            </a:r>
            <a:r>
              <a:rPr lang="en-GB" sz="1600" dirty="0"/>
              <a:t> </a:t>
            </a:r>
            <a:r>
              <a:rPr lang="en-GB" sz="1600" dirty="0" err="1"/>
              <a:t>ja</a:t>
            </a:r>
            <a:r>
              <a:rPr lang="en-GB" sz="1600" dirty="0"/>
              <a:t> </a:t>
            </a:r>
            <a:r>
              <a:rPr lang="en-GB" sz="1600" dirty="0" err="1"/>
              <a:t>kilpailukykyä</a:t>
            </a:r>
            <a:endParaRPr lang="en-GB" sz="1600" dirty="0"/>
          </a:p>
          <a:p>
            <a:pPr marL="800100" lvl="1" indent="-342900" fontAlgn="base"/>
            <a:r>
              <a:rPr lang="en-GB" sz="1600" dirty="0"/>
              <a:t>Yhdistää </a:t>
            </a:r>
            <a:r>
              <a:rPr lang="en-GB" sz="1600" dirty="0" err="1"/>
              <a:t>Pohjois-Euroopan</a:t>
            </a:r>
            <a:r>
              <a:rPr lang="en-GB" sz="1600" dirty="0"/>
              <a:t> </a:t>
            </a:r>
            <a:r>
              <a:rPr lang="en-GB" sz="1600" dirty="0" err="1"/>
              <a:t>Atlantin</a:t>
            </a:r>
            <a:r>
              <a:rPr lang="en-GB" sz="1600" dirty="0"/>
              <a:t> </a:t>
            </a:r>
            <a:r>
              <a:rPr lang="en-GB" sz="1600" dirty="0" err="1"/>
              <a:t>satamiin</a:t>
            </a:r>
            <a:r>
              <a:rPr lang="en-GB" sz="1600" dirty="0"/>
              <a:t> </a:t>
            </a:r>
            <a:r>
              <a:rPr lang="en-GB" sz="1600" dirty="0" err="1"/>
              <a:t>ja</a:t>
            </a:r>
            <a:r>
              <a:rPr lang="en-GB" sz="1600" dirty="0"/>
              <a:t> </a:t>
            </a:r>
            <a:r>
              <a:rPr lang="en-GB" sz="1600" dirty="0" err="1"/>
              <a:t>laajemmille</a:t>
            </a:r>
            <a:r>
              <a:rPr lang="en-GB" sz="1600" dirty="0"/>
              <a:t> </a:t>
            </a:r>
            <a:r>
              <a:rPr lang="en-GB" sz="1600" dirty="0" err="1"/>
              <a:t>markkinoille</a:t>
            </a:r>
            <a:endParaRPr lang="en-GB" sz="1600" dirty="0"/>
          </a:p>
          <a:p>
            <a:pPr marL="800100" lvl="1" indent="-342900" fontAlgn="base"/>
            <a:r>
              <a:rPr lang="sv-FI" sz="1600" dirty="0"/>
              <a:t>Vahvistaa yhteyksiä pohjoismaisten ja eurooppalaisten liikennejärjestelmien välillä</a:t>
            </a:r>
            <a:endParaRPr lang="en-GB" sz="1600" dirty="0"/>
          </a:p>
          <a:p>
            <a:pPr marL="0" indent="0" fontAlgn="base">
              <a:buNone/>
            </a:pPr>
            <a:r>
              <a:rPr lang="en-GB" sz="1600" b="1" dirty="0"/>
              <a:t>Kiinteä </a:t>
            </a:r>
            <a:r>
              <a:rPr lang="en-GB" sz="1600" b="1" dirty="0" err="1"/>
              <a:t>yhteys</a:t>
            </a:r>
            <a:r>
              <a:rPr lang="en-GB" sz="1600" b="1" dirty="0"/>
              <a:t> </a:t>
            </a:r>
            <a:r>
              <a:rPr lang="en-GB" sz="1600" b="1" dirty="0" err="1"/>
              <a:t>ei</a:t>
            </a:r>
            <a:r>
              <a:rPr lang="en-GB" sz="1600" b="1" dirty="0"/>
              <a:t> ole </a:t>
            </a:r>
            <a:r>
              <a:rPr lang="en-GB" sz="1600" b="1" dirty="0" err="1"/>
              <a:t>itseisarvo</a:t>
            </a:r>
            <a:r>
              <a:rPr lang="en-GB" sz="1600" b="1" dirty="0"/>
              <a:t> – </a:t>
            </a:r>
            <a:r>
              <a:rPr lang="en-GB" sz="1600" b="1" dirty="0" err="1"/>
              <a:t>vaan</a:t>
            </a:r>
            <a:r>
              <a:rPr lang="en-GB" sz="1600" b="1" dirty="0"/>
              <a:t> </a:t>
            </a:r>
            <a:r>
              <a:rPr lang="en-GB" sz="1600" b="1" dirty="0" err="1"/>
              <a:t>työkalu</a:t>
            </a:r>
            <a:r>
              <a:rPr lang="en-GB" sz="1600" b="1" dirty="0"/>
              <a:t> </a:t>
            </a:r>
            <a:r>
              <a:rPr lang="en-GB" sz="1600" b="1" dirty="0" err="1"/>
              <a:t>yhteiskunnallisen</a:t>
            </a:r>
            <a:r>
              <a:rPr lang="en-GB" sz="1600" b="1" dirty="0"/>
              <a:t> </a:t>
            </a:r>
            <a:br>
              <a:rPr lang="en-GB" sz="1600" b="1" dirty="0"/>
            </a:br>
            <a:r>
              <a:rPr lang="en-GB" sz="1600" b="1" dirty="0" err="1"/>
              <a:t>hyödyn</a:t>
            </a:r>
            <a:r>
              <a:rPr lang="en-GB" sz="1600" b="1" dirty="0"/>
              <a:t> </a:t>
            </a:r>
            <a:r>
              <a:rPr lang="en-GB" sz="1600" b="1" dirty="0" err="1"/>
              <a:t>saavuttamiseksi</a:t>
            </a:r>
            <a:r>
              <a:rPr lang="en-GB" sz="1600" b="1" dirty="0"/>
              <a:t>.</a:t>
            </a:r>
            <a:endParaRPr lang="en-FI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254297-FC8F-4B5E-35BF-3B92AB1381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8122" y="703800"/>
            <a:ext cx="5353878" cy="615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0545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BA176F-BA33-D8DC-29DE-674393D845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D1631-D093-6614-F0EF-C05845C4E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1077491"/>
            <a:ext cx="9240509" cy="468662"/>
          </a:xfrm>
        </p:spPr>
        <p:txBody>
          <a:bodyPr/>
          <a:lstStyle/>
          <a:p>
            <a:r>
              <a:rPr lang="en-GB" dirty="0" err="1"/>
              <a:t>Mitä</a:t>
            </a:r>
            <a:r>
              <a:rPr lang="en-GB" dirty="0"/>
              <a:t> Nordic Connector </a:t>
            </a:r>
            <a:r>
              <a:rPr lang="en-GB" dirty="0" err="1"/>
              <a:t>mahdollistaa</a:t>
            </a:r>
            <a:endParaRPr lang="en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4AB664-A6DC-99A6-6F5A-73C3CB2EC1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8" y="1842891"/>
            <a:ext cx="7583073" cy="3937618"/>
          </a:xfrm>
        </p:spPr>
        <p:txBody>
          <a:bodyPr/>
          <a:lstStyle/>
          <a:p>
            <a:pPr marL="0" indent="0" fontAlgn="base">
              <a:lnSpc>
                <a:spcPts val="1700"/>
              </a:lnSpc>
              <a:buNone/>
            </a:pPr>
            <a:r>
              <a:rPr lang="en-GB" b="1" dirty="0" err="1"/>
              <a:t>Teollisuus</a:t>
            </a:r>
            <a:r>
              <a:rPr lang="en-GB" b="1" dirty="0"/>
              <a:t> </a:t>
            </a:r>
            <a:r>
              <a:rPr lang="en-GB" b="1" dirty="0" err="1"/>
              <a:t>ja</a:t>
            </a:r>
            <a:r>
              <a:rPr lang="en-GB" b="1" dirty="0"/>
              <a:t> </a:t>
            </a:r>
            <a:r>
              <a:rPr lang="en-GB" b="1" dirty="0" err="1"/>
              <a:t>kasvu</a:t>
            </a:r>
            <a:endParaRPr lang="en-GB" b="1" dirty="0"/>
          </a:p>
          <a:p>
            <a:pPr lvl="1" fontAlgn="base">
              <a:lnSpc>
                <a:spcPts val="1700"/>
              </a:lnSpc>
            </a:pPr>
            <a:r>
              <a:rPr lang="en-GB" sz="1600" dirty="0"/>
              <a:t>Vahvistaa </a:t>
            </a:r>
            <a:r>
              <a:rPr lang="en-GB" sz="1600" dirty="0" err="1"/>
              <a:t>kilpailukykyä</a:t>
            </a:r>
            <a:r>
              <a:rPr lang="en-GB" sz="1600" dirty="0"/>
              <a:t> </a:t>
            </a:r>
            <a:r>
              <a:rPr lang="en-GB" sz="1600" dirty="0" err="1"/>
              <a:t>ja</a:t>
            </a:r>
            <a:r>
              <a:rPr lang="en-GB" sz="1600" dirty="0"/>
              <a:t> </a:t>
            </a:r>
            <a:r>
              <a:rPr lang="en-GB" sz="1600" dirty="0" err="1"/>
              <a:t>tukee</a:t>
            </a:r>
            <a:r>
              <a:rPr lang="en-GB" sz="1600" dirty="0"/>
              <a:t> </a:t>
            </a:r>
            <a:r>
              <a:rPr lang="en-GB" sz="1600" dirty="0" err="1"/>
              <a:t>suuria</a:t>
            </a:r>
            <a:r>
              <a:rPr lang="en-GB" sz="1600" dirty="0"/>
              <a:t> </a:t>
            </a:r>
            <a:r>
              <a:rPr lang="en-GB" sz="1600" dirty="0" err="1"/>
              <a:t>investointeja</a:t>
            </a:r>
            <a:r>
              <a:rPr lang="en-GB" sz="1600" dirty="0"/>
              <a:t>.</a:t>
            </a:r>
          </a:p>
          <a:p>
            <a:pPr marL="0" indent="0" fontAlgn="base">
              <a:lnSpc>
                <a:spcPts val="1700"/>
              </a:lnSpc>
              <a:spcBef>
                <a:spcPts val="1600"/>
              </a:spcBef>
              <a:buNone/>
            </a:pPr>
            <a:r>
              <a:rPr lang="en-GB" b="1" dirty="0" err="1"/>
              <a:t>Logistiikka</a:t>
            </a:r>
            <a:r>
              <a:rPr lang="en-GB" b="1" dirty="0"/>
              <a:t> </a:t>
            </a:r>
            <a:r>
              <a:rPr lang="en-GB" b="1" dirty="0" err="1"/>
              <a:t>ja</a:t>
            </a:r>
            <a:r>
              <a:rPr lang="en-GB" b="1" dirty="0"/>
              <a:t> </a:t>
            </a:r>
            <a:r>
              <a:rPr lang="en-GB" b="1" dirty="0" err="1"/>
              <a:t>tehokkuus</a:t>
            </a:r>
            <a:endParaRPr lang="en-GB" b="1" dirty="0"/>
          </a:p>
          <a:p>
            <a:pPr lvl="1" fontAlgn="base">
              <a:lnSpc>
                <a:spcPts val="1720"/>
              </a:lnSpc>
            </a:pPr>
            <a:r>
              <a:rPr lang="en-GB" sz="1600" dirty="0" err="1"/>
              <a:t>Lyhyemmät</a:t>
            </a:r>
            <a:r>
              <a:rPr lang="en-GB" sz="1600" dirty="0"/>
              <a:t> </a:t>
            </a:r>
            <a:r>
              <a:rPr lang="en-GB" sz="1600" dirty="0" err="1"/>
              <a:t>reitit</a:t>
            </a:r>
            <a:r>
              <a:rPr lang="en-GB" sz="1600" dirty="0"/>
              <a:t> </a:t>
            </a:r>
            <a:r>
              <a:rPr lang="en-GB" sz="1600" dirty="0" err="1"/>
              <a:t>ja</a:t>
            </a:r>
            <a:r>
              <a:rPr lang="en-GB" sz="1600" dirty="0"/>
              <a:t> </a:t>
            </a:r>
            <a:r>
              <a:rPr lang="en-GB" sz="1600" dirty="0" err="1"/>
              <a:t>vähemmän</a:t>
            </a:r>
            <a:r>
              <a:rPr lang="en-GB" sz="1600" dirty="0"/>
              <a:t> </a:t>
            </a:r>
            <a:r>
              <a:rPr lang="en-GB" sz="1600" dirty="0" err="1"/>
              <a:t>uudelleenlastauksia</a:t>
            </a:r>
            <a:endParaRPr lang="en-GB" sz="1600" dirty="0"/>
          </a:p>
          <a:p>
            <a:pPr lvl="1" fontAlgn="base">
              <a:lnSpc>
                <a:spcPts val="1720"/>
              </a:lnSpc>
            </a:pPr>
            <a:r>
              <a:rPr lang="en-GB" sz="1600" dirty="0" err="1"/>
              <a:t>Alhaisemmat</a:t>
            </a:r>
            <a:r>
              <a:rPr lang="en-GB" sz="1600" dirty="0"/>
              <a:t> </a:t>
            </a:r>
            <a:r>
              <a:rPr lang="en-GB" sz="1600" dirty="0" err="1"/>
              <a:t>kustannukset</a:t>
            </a:r>
            <a:r>
              <a:rPr lang="en-GB" sz="1600" dirty="0"/>
              <a:t> </a:t>
            </a:r>
            <a:r>
              <a:rPr lang="en-GB" sz="1600" dirty="0" err="1"/>
              <a:t>teollisuudelle</a:t>
            </a:r>
            <a:endParaRPr lang="en-GB" sz="1600" dirty="0"/>
          </a:p>
          <a:p>
            <a:pPr marL="0" indent="0" fontAlgn="base">
              <a:lnSpc>
                <a:spcPts val="1700"/>
              </a:lnSpc>
              <a:spcBef>
                <a:spcPts val="1600"/>
              </a:spcBef>
              <a:buNone/>
            </a:pPr>
            <a:r>
              <a:rPr lang="en-GB" b="1" dirty="0" err="1"/>
              <a:t>Vastuullisuus</a:t>
            </a:r>
            <a:endParaRPr lang="en-GB" b="1" dirty="0"/>
          </a:p>
          <a:p>
            <a:pPr marL="800100" lvl="1" indent="-342900" fontAlgn="base">
              <a:lnSpc>
                <a:spcPts val="1700"/>
              </a:lnSpc>
            </a:pPr>
            <a:r>
              <a:rPr lang="en-GB" sz="1600" dirty="0" err="1"/>
              <a:t>Pienemmät</a:t>
            </a:r>
            <a:r>
              <a:rPr lang="en-GB" sz="1600" dirty="0"/>
              <a:t> </a:t>
            </a:r>
            <a:r>
              <a:rPr lang="en-GB" sz="1600" dirty="0" err="1"/>
              <a:t>hiilidioksidipäästöt</a:t>
            </a:r>
            <a:endParaRPr lang="en-GB" sz="1600" dirty="0"/>
          </a:p>
          <a:p>
            <a:pPr marL="0" indent="0" fontAlgn="base">
              <a:lnSpc>
                <a:spcPts val="1700"/>
              </a:lnSpc>
              <a:spcBef>
                <a:spcPts val="1600"/>
              </a:spcBef>
              <a:buNone/>
            </a:pPr>
            <a:r>
              <a:rPr lang="en-GB" b="1" dirty="0" err="1"/>
              <a:t>Ihmiset</a:t>
            </a:r>
            <a:r>
              <a:rPr lang="en-GB" b="1" dirty="0"/>
              <a:t> </a:t>
            </a:r>
            <a:r>
              <a:rPr lang="en-GB" b="1" dirty="0" err="1"/>
              <a:t>ja</a:t>
            </a:r>
            <a:r>
              <a:rPr lang="en-GB" b="1" dirty="0"/>
              <a:t> </a:t>
            </a:r>
            <a:r>
              <a:rPr lang="en-GB" b="1" dirty="0" err="1"/>
              <a:t>yhteiskunta</a:t>
            </a:r>
            <a:endParaRPr lang="en-GB" b="1" dirty="0"/>
          </a:p>
          <a:p>
            <a:pPr marL="800100" lvl="1" indent="-342900" fontAlgn="base">
              <a:lnSpc>
                <a:spcPts val="1700"/>
              </a:lnSpc>
            </a:pPr>
            <a:r>
              <a:rPr lang="en-GB" sz="1600" dirty="0" err="1"/>
              <a:t>Työvoiman</a:t>
            </a:r>
            <a:r>
              <a:rPr lang="en-GB" sz="1600" dirty="0"/>
              <a:t> </a:t>
            </a:r>
            <a:r>
              <a:rPr lang="en-GB" sz="1600" dirty="0" err="1"/>
              <a:t>liikkuvuuden</a:t>
            </a:r>
            <a:r>
              <a:rPr lang="en-GB" sz="1600" dirty="0"/>
              <a:t> </a:t>
            </a:r>
            <a:r>
              <a:rPr lang="en-GB" sz="1600" dirty="0" err="1"/>
              <a:t>parantuminen</a:t>
            </a:r>
            <a:endParaRPr lang="en-GB" sz="1600" dirty="0"/>
          </a:p>
          <a:p>
            <a:pPr marL="800100" lvl="1" indent="-342900" fontAlgn="base">
              <a:lnSpc>
                <a:spcPts val="1700"/>
              </a:lnSpc>
            </a:pPr>
            <a:r>
              <a:rPr lang="en-GB" sz="1600" dirty="0" err="1"/>
              <a:t>Vahvemmat</a:t>
            </a:r>
            <a:r>
              <a:rPr lang="en-GB" sz="1600" dirty="0"/>
              <a:t> </a:t>
            </a:r>
            <a:r>
              <a:rPr lang="en-GB" sz="1600" dirty="0" err="1"/>
              <a:t>yhteydet</a:t>
            </a:r>
            <a:r>
              <a:rPr lang="en-GB" sz="1600" dirty="0"/>
              <a:t> </a:t>
            </a:r>
            <a:r>
              <a:rPr lang="en-GB" sz="1600" dirty="0" err="1"/>
              <a:t>koulutuksessa</a:t>
            </a:r>
            <a:r>
              <a:rPr lang="en-GB" sz="1600" dirty="0"/>
              <a:t>, </a:t>
            </a:r>
            <a:r>
              <a:rPr lang="en-GB" sz="1600" dirty="0" err="1"/>
              <a:t>tutkimuksessa</a:t>
            </a:r>
            <a:r>
              <a:rPr lang="en-GB" sz="1600" dirty="0"/>
              <a:t> </a:t>
            </a:r>
            <a:r>
              <a:rPr lang="en-GB" sz="1600" dirty="0" err="1"/>
              <a:t>ja</a:t>
            </a:r>
            <a:r>
              <a:rPr lang="en-GB" sz="1600" dirty="0"/>
              <a:t> </a:t>
            </a:r>
            <a:r>
              <a:rPr lang="en-GB" sz="1600" dirty="0" err="1"/>
              <a:t>terveydenhuollossa</a:t>
            </a:r>
            <a:endParaRPr lang="en-GB" sz="1600" dirty="0"/>
          </a:p>
          <a:p>
            <a:pPr marL="0" indent="0" fontAlgn="base">
              <a:lnSpc>
                <a:spcPts val="1700"/>
              </a:lnSpc>
              <a:spcBef>
                <a:spcPts val="1600"/>
              </a:spcBef>
              <a:buNone/>
            </a:pPr>
            <a:r>
              <a:rPr lang="en-GB" b="1" dirty="0" err="1"/>
              <a:t>Järjestelmän</a:t>
            </a:r>
            <a:r>
              <a:rPr lang="en-GB" b="1" dirty="0"/>
              <a:t> </a:t>
            </a:r>
            <a:r>
              <a:rPr lang="en-GB" b="1" dirty="0" err="1"/>
              <a:t>resilienssi</a:t>
            </a:r>
            <a:endParaRPr lang="en-GB" b="1" dirty="0"/>
          </a:p>
          <a:p>
            <a:pPr marL="800100" lvl="1" indent="-342900" fontAlgn="base">
              <a:lnSpc>
                <a:spcPts val="1700"/>
              </a:lnSpc>
            </a:pPr>
            <a:r>
              <a:rPr lang="en-GB" sz="1600" dirty="0" err="1"/>
              <a:t>Parempi</a:t>
            </a:r>
            <a:r>
              <a:rPr lang="en-GB" sz="1600" dirty="0"/>
              <a:t> </a:t>
            </a:r>
            <a:r>
              <a:rPr lang="en-GB" sz="1600" dirty="0" err="1"/>
              <a:t>energiaturvallisuus</a:t>
            </a:r>
            <a:endParaRPr lang="en-GB" sz="1600" dirty="0"/>
          </a:p>
          <a:p>
            <a:pPr marL="800100" lvl="1" indent="-342900" fontAlgn="base">
              <a:lnSpc>
                <a:spcPts val="1700"/>
              </a:lnSpc>
            </a:pPr>
            <a:r>
              <a:rPr lang="en-GB" sz="1600" dirty="0" err="1"/>
              <a:t>Vahvempi</a:t>
            </a:r>
            <a:r>
              <a:rPr lang="en-GB" sz="1600" dirty="0"/>
              <a:t>, </a:t>
            </a:r>
            <a:r>
              <a:rPr lang="en-GB" sz="1600" dirty="0" err="1"/>
              <a:t>kaksisuuntainen</a:t>
            </a:r>
            <a:r>
              <a:rPr lang="en-GB" sz="1600" dirty="0"/>
              <a:t> </a:t>
            </a:r>
            <a:r>
              <a:rPr lang="en-GB" sz="1600" dirty="0" err="1"/>
              <a:t>itä</a:t>
            </a:r>
            <a:r>
              <a:rPr lang="en-GB" sz="1600" dirty="0"/>
              <a:t>–</a:t>
            </a:r>
            <a:r>
              <a:rPr lang="en-GB" sz="1600" dirty="0" err="1"/>
              <a:t>länsi-liikennejärjestelmä</a:t>
            </a:r>
            <a:endParaRPr lang="en-GB" sz="1600" dirty="0"/>
          </a:p>
          <a:p>
            <a:pPr marL="800100" lvl="1" indent="-342900" fontAlgn="base">
              <a:lnSpc>
                <a:spcPts val="1700"/>
              </a:lnSpc>
            </a:pPr>
            <a:r>
              <a:rPr lang="en-GB" sz="1600" dirty="0" err="1"/>
              <a:t>Parempi</a:t>
            </a:r>
            <a:r>
              <a:rPr lang="en-GB" sz="1600" dirty="0"/>
              <a:t> </a:t>
            </a:r>
            <a:r>
              <a:rPr lang="en-GB" sz="1600" dirty="0" err="1"/>
              <a:t>pääsy</a:t>
            </a:r>
            <a:r>
              <a:rPr lang="en-GB" sz="1600" dirty="0"/>
              <a:t> </a:t>
            </a:r>
            <a:r>
              <a:rPr lang="en-GB" sz="1600" dirty="0" err="1"/>
              <a:t>Atlantin</a:t>
            </a:r>
            <a:r>
              <a:rPr lang="en-GB" sz="1600" dirty="0"/>
              <a:t> </a:t>
            </a:r>
            <a:r>
              <a:rPr lang="en-GB" sz="1600" dirty="0" err="1"/>
              <a:t>satamiin</a:t>
            </a:r>
            <a:r>
              <a:rPr lang="en-GB" sz="1600" dirty="0"/>
              <a:t> </a:t>
            </a:r>
            <a:r>
              <a:rPr lang="en-GB" sz="1600" dirty="0" err="1"/>
              <a:t>ja</a:t>
            </a:r>
            <a:r>
              <a:rPr lang="en-GB" sz="1600" dirty="0"/>
              <a:t> </a:t>
            </a:r>
            <a:r>
              <a:rPr lang="en-GB" sz="1600" dirty="0" err="1"/>
              <a:t>arktisille</a:t>
            </a:r>
            <a:r>
              <a:rPr lang="en-GB" sz="1600" dirty="0"/>
              <a:t> </a:t>
            </a:r>
            <a:r>
              <a:rPr lang="en-GB" sz="1600" dirty="0" err="1"/>
              <a:t>merireiteille</a:t>
            </a:r>
            <a:endParaRPr lang="en-GB" sz="1600" dirty="0"/>
          </a:p>
          <a:p>
            <a:endParaRPr lang="en-FI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C63A3C-91EA-E9C1-5C9C-2291EC6314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8122" y="703800"/>
            <a:ext cx="5353878" cy="615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0929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6A7880-1631-BA32-E78F-297D00ABB3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DF5A7AE-B3C8-CC2C-F8FC-132A6650E8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0153" y="1248322"/>
            <a:ext cx="5311847" cy="53118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92DFB7-2FFC-86FD-384C-A11F4D3D2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7527" y="1077491"/>
            <a:ext cx="7583073" cy="468662"/>
          </a:xfrm>
        </p:spPr>
        <p:txBody>
          <a:bodyPr/>
          <a:lstStyle/>
          <a:p>
            <a:r>
              <a:rPr lang="en-GB" dirty="0" err="1"/>
              <a:t>Edistyminen</a:t>
            </a:r>
            <a:r>
              <a:rPr lang="en-GB" dirty="0"/>
              <a:t> </a:t>
            </a:r>
            <a:r>
              <a:rPr lang="en-GB" dirty="0" err="1"/>
              <a:t>ja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 err="1"/>
              <a:t>poliittinen</a:t>
            </a:r>
            <a:r>
              <a:rPr lang="en-GB" dirty="0"/>
              <a:t> </a:t>
            </a:r>
            <a:r>
              <a:rPr lang="en-GB" dirty="0" err="1"/>
              <a:t>tahto</a:t>
            </a:r>
            <a:endParaRPr lang="en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48F404-0E8A-0954-F3B4-D2E1E12CA7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7527" y="2341656"/>
            <a:ext cx="5592459" cy="3937618"/>
          </a:xfrm>
        </p:spPr>
        <p:txBody>
          <a:bodyPr/>
          <a:lstStyle/>
          <a:p>
            <a:pPr fontAlgn="base"/>
            <a:r>
              <a:rPr lang="en-GB" sz="1600" dirty="0" err="1"/>
              <a:t>Suomen</a:t>
            </a:r>
            <a:r>
              <a:rPr lang="en-GB" sz="1600" dirty="0"/>
              <a:t> </a:t>
            </a:r>
            <a:r>
              <a:rPr lang="en-GB" sz="1600" dirty="0" err="1"/>
              <a:t>hallitusohjelmassa</a:t>
            </a:r>
            <a:endParaRPr lang="en-GB" sz="1600" dirty="0"/>
          </a:p>
          <a:p>
            <a:pPr fontAlgn="base"/>
            <a:r>
              <a:rPr lang="en-GB" sz="1600" dirty="0" err="1"/>
              <a:t>Sisältyy</a:t>
            </a:r>
            <a:r>
              <a:rPr lang="en-GB" sz="1600" dirty="0"/>
              <a:t> </a:t>
            </a:r>
            <a:r>
              <a:rPr lang="en-GB" sz="1600" dirty="0" err="1"/>
              <a:t>valtakunnalliseen</a:t>
            </a:r>
            <a:r>
              <a:rPr lang="en-GB" sz="1600" dirty="0"/>
              <a:t> </a:t>
            </a:r>
            <a:r>
              <a:rPr lang="en-GB" sz="1600" dirty="0" err="1"/>
              <a:t>liikennejärjestelmäsuunnitelmaan</a:t>
            </a:r>
            <a:r>
              <a:rPr lang="en-GB" sz="1600" dirty="0"/>
              <a:t> (</a:t>
            </a:r>
            <a:r>
              <a:rPr lang="en-GB" sz="1600" dirty="0" err="1"/>
              <a:t>Liikenne</a:t>
            </a:r>
            <a:r>
              <a:rPr lang="en-GB" sz="1600" dirty="0"/>
              <a:t> 12, 2021–2032)</a:t>
            </a:r>
          </a:p>
          <a:p>
            <a:pPr fontAlgn="base"/>
            <a:r>
              <a:rPr lang="en-GB" sz="1600" dirty="0" err="1"/>
              <a:t>Väylävirasto</a:t>
            </a:r>
            <a:r>
              <a:rPr lang="en-GB" sz="1600" dirty="0"/>
              <a:t> </a:t>
            </a:r>
            <a:r>
              <a:rPr lang="en-GB" sz="1600" dirty="0" err="1"/>
              <a:t>vahvistanut</a:t>
            </a:r>
            <a:r>
              <a:rPr lang="en-GB" sz="1600" dirty="0"/>
              <a:t> </a:t>
            </a:r>
            <a:r>
              <a:rPr lang="en-GB" sz="1600" dirty="0" err="1"/>
              <a:t>toteutettavuuden</a:t>
            </a:r>
            <a:endParaRPr lang="en-GB" sz="1600" dirty="0"/>
          </a:p>
          <a:p>
            <a:pPr fontAlgn="base"/>
            <a:r>
              <a:rPr lang="en-GB" sz="1600" dirty="0" err="1"/>
              <a:t>Puolustusvaliokunnan</a:t>
            </a:r>
            <a:r>
              <a:rPr lang="en-GB" sz="1600" dirty="0"/>
              <a:t> </a:t>
            </a:r>
            <a:r>
              <a:rPr lang="en-GB" sz="1600" dirty="0" err="1"/>
              <a:t>painottama</a:t>
            </a:r>
            <a:r>
              <a:rPr lang="en-GB" sz="1600" dirty="0"/>
              <a:t> </a:t>
            </a:r>
            <a:r>
              <a:rPr lang="en-GB" sz="1600" dirty="0" err="1"/>
              <a:t>ja</a:t>
            </a:r>
            <a:r>
              <a:rPr lang="en-GB" sz="1600" dirty="0"/>
              <a:t> </a:t>
            </a:r>
            <a:r>
              <a:rPr lang="en-GB" sz="1600" dirty="0" err="1"/>
              <a:t>eduskunnan</a:t>
            </a:r>
            <a:r>
              <a:rPr lang="en-GB" sz="1600" dirty="0"/>
              <a:t> </a:t>
            </a:r>
            <a:r>
              <a:rPr lang="en-GB" sz="1600" dirty="0" err="1"/>
              <a:t>hyväksymä</a:t>
            </a:r>
            <a:endParaRPr lang="en-GB" sz="1600" dirty="0"/>
          </a:p>
          <a:p>
            <a:pPr fontAlgn="base"/>
            <a:r>
              <a:rPr lang="en-GB" sz="1600" dirty="0"/>
              <a:t>Pohjoismaiden </a:t>
            </a:r>
            <a:r>
              <a:rPr lang="en-GB" sz="1600" dirty="0" err="1"/>
              <a:t>neuvosto</a:t>
            </a:r>
            <a:r>
              <a:rPr lang="en-GB" sz="1600" dirty="0"/>
              <a:t> (2025): </a:t>
            </a:r>
            <a:r>
              <a:rPr lang="en-GB" sz="1600" dirty="0" err="1"/>
              <a:t>suositus</a:t>
            </a:r>
            <a:r>
              <a:rPr lang="en-GB" sz="1600" dirty="0"/>
              <a:t> </a:t>
            </a:r>
            <a:r>
              <a:rPr lang="en-GB" sz="1600" dirty="0" err="1"/>
              <a:t>itä</a:t>
            </a:r>
            <a:r>
              <a:rPr lang="en-GB" sz="1600" dirty="0"/>
              <a:t>–</a:t>
            </a:r>
            <a:r>
              <a:rPr lang="en-GB" sz="1600" dirty="0" err="1"/>
              <a:t>länsi-yhteyksien</a:t>
            </a:r>
            <a:r>
              <a:rPr lang="en-GB" sz="1600" dirty="0"/>
              <a:t> </a:t>
            </a:r>
            <a:r>
              <a:rPr lang="en-GB" sz="1600" dirty="0" err="1"/>
              <a:t>kehittämisestä</a:t>
            </a:r>
            <a:endParaRPr lang="en-GB" sz="1600" dirty="0"/>
          </a:p>
          <a:p>
            <a:pPr fontAlgn="base"/>
            <a:r>
              <a:rPr lang="en-GB" sz="1600" dirty="0" err="1"/>
              <a:t>Esitelty</a:t>
            </a:r>
            <a:r>
              <a:rPr lang="en-GB" sz="1600" dirty="0"/>
              <a:t> </a:t>
            </a:r>
            <a:r>
              <a:rPr lang="en-GB" sz="1600" dirty="0" err="1"/>
              <a:t>Ruotsin</a:t>
            </a:r>
            <a:r>
              <a:rPr lang="en-GB" sz="1600" dirty="0"/>
              <a:t> </a:t>
            </a:r>
            <a:r>
              <a:rPr lang="en-GB" sz="1600" dirty="0" err="1"/>
              <a:t>valtiopäivillä</a:t>
            </a:r>
            <a:endParaRPr lang="en-GB" sz="1600" dirty="0"/>
          </a:p>
          <a:p>
            <a:pPr fontAlgn="base"/>
            <a:r>
              <a:rPr lang="en-GB" sz="1600" dirty="0" err="1"/>
              <a:t>Kasvava</a:t>
            </a:r>
            <a:r>
              <a:rPr lang="en-GB" sz="1600" dirty="0"/>
              <a:t> </a:t>
            </a:r>
            <a:r>
              <a:rPr lang="en-GB" sz="1600" dirty="0" err="1"/>
              <a:t>kiinnostus</a:t>
            </a:r>
            <a:r>
              <a:rPr lang="en-GB" sz="1600" dirty="0"/>
              <a:t> </a:t>
            </a:r>
            <a:r>
              <a:rPr lang="en-GB" sz="1600" dirty="0" err="1"/>
              <a:t>Pohjoismaissa</a:t>
            </a:r>
            <a:r>
              <a:rPr lang="en-GB" sz="1600" dirty="0"/>
              <a:t> </a:t>
            </a:r>
            <a:r>
              <a:rPr lang="en-GB" sz="1600" dirty="0" err="1"/>
              <a:t>ja</a:t>
            </a:r>
            <a:r>
              <a:rPr lang="en-GB" sz="1600" dirty="0"/>
              <a:t> </a:t>
            </a:r>
            <a:r>
              <a:rPr lang="en-GB" sz="1600" dirty="0" err="1"/>
              <a:t>Euroopan</a:t>
            </a:r>
            <a:r>
              <a:rPr lang="en-GB" sz="1600" dirty="0"/>
              <a:t> </a:t>
            </a:r>
            <a:r>
              <a:rPr lang="en-GB" sz="1600" dirty="0" err="1"/>
              <a:t>tasolla</a:t>
            </a:r>
            <a:endParaRPr lang="en-GB" sz="1600" dirty="0"/>
          </a:p>
          <a:p>
            <a:pPr marL="0" indent="0">
              <a:buNone/>
            </a:pP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31051734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83DFCB-8F70-7053-40F1-EFD40C152F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8833D-7C6C-D502-B803-6F4858FA9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931745"/>
            <a:ext cx="7583073" cy="468662"/>
          </a:xfrm>
        </p:spPr>
        <p:txBody>
          <a:bodyPr/>
          <a:lstStyle/>
          <a:p>
            <a:r>
              <a:rPr lang="en-GB" dirty="0" err="1"/>
              <a:t>Tekninen</a:t>
            </a:r>
            <a:r>
              <a:rPr lang="en-GB" dirty="0"/>
              <a:t> </a:t>
            </a:r>
            <a:r>
              <a:rPr lang="en-GB" dirty="0" err="1"/>
              <a:t>ja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 err="1"/>
              <a:t>taloudellinen</a:t>
            </a:r>
            <a:r>
              <a:rPr lang="en-GB" dirty="0"/>
              <a:t> </a:t>
            </a:r>
            <a:r>
              <a:rPr lang="en-GB" dirty="0" err="1"/>
              <a:t>näkökulma</a:t>
            </a:r>
            <a:endParaRPr lang="en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E1359F-9C03-8D75-F3E9-402B4BCC22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90" y="2058561"/>
            <a:ext cx="5254622" cy="354701"/>
          </a:xfrm>
        </p:spPr>
        <p:txBody>
          <a:bodyPr/>
          <a:lstStyle/>
          <a:p>
            <a:pPr marL="0" indent="0">
              <a:buNone/>
            </a:pPr>
            <a:r>
              <a:rPr lang="en-GB" sz="2400" dirty="0" err="1"/>
              <a:t>Merenkurkun</a:t>
            </a:r>
            <a:r>
              <a:rPr lang="en-GB" sz="2400" dirty="0"/>
              <a:t> </a:t>
            </a:r>
            <a:r>
              <a:rPr lang="en-GB" sz="2400" dirty="0" err="1"/>
              <a:t>kiinteä</a:t>
            </a:r>
            <a:r>
              <a:rPr lang="en-GB" sz="2400" dirty="0"/>
              <a:t> </a:t>
            </a:r>
            <a:r>
              <a:rPr lang="en-GB" sz="2400" dirty="0" err="1"/>
              <a:t>yhteys</a:t>
            </a:r>
            <a:endParaRPr lang="en-GB" sz="2400" dirty="0"/>
          </a:p>
          <a:p>
            <a:r>
              <a:rPr lang="en-GB" sz="1600" dirty="0" err="1"/>
              <a:t>Yhdistelmä</a:t>
            </a:r>
            <a:r>
              <a:rPr lang="en-GB" sz="1600" dirty="0"/>
              <a:t> </a:t>
            </a:r>
            <a:r>
              <a:rPr lang="en-GB" sz="1600" dirty="0" err="1"/>
              <a:t>tieosuuksia</a:t>
            </a:r>
            <a:r>
              <a:rPr lang="en-GB" sz="1600" dirty="0"/>
              <a:t>, </a:t>
            </a:r>
            <a:r>
              <a:rPr lang="en-GB" sz="1600" dirty="0" err="1"/>
              <a:t>pengerteitä</a:t>
            </a:r>
            <a:r>
              <a:rPr lang="en-GB" sz="1600" dirty="0"/>
              <a:t>, </a:t>
            </a:r>
            <a:r>
              <a:rPr lang="en-GB" sz="1600" dirty="0" err="1"/>
              <a:t>siltoja</a:t>
            </a:r>
            <a:r>
              <a:rPr lang="en-GB" sz="1600" dirty="0"/>
              <a:t> </a:t>
            </a:r>
            <a:r>
              <a:rPr lang="en-GB" sz="1600" dirty="0" err="1"/>
              <a:t>ja</a:t>
            </a:r>
            <a:r>
              <a:rPr lang="en-GB" sz="1600" dirty="0"/>
              <a:t> </a:t>
            </a:r>
            <a:r>
              <a:rPr lang="en-GB" sz="1600" dirty="0" err="1"/>
              <a:t>tunneleita</a:t>
            </a:r>
            <a:endParaRPr lang="en-GB" sz="1600" dirty="0"/>
          </a:p>
          <a:p>
            <a:r>
              <a:rPr lang="en-GB" sz="1600" dirty="0" err="1"/>
              <a:t>Kustannusarvio</a:t>
            </a:r>
            <a:r>
              <a:rPr lang="en-GB" sz="1600" dirty="0"/>
              <a:t>: 5–29 </a:t>
            </a:r>
            <a:r>
              <a:rPr lang="en-GB" sz="1600" dirty="0" err="1"/>
              <a:t>miljardia</a:t>
            </a:r>
            <a:r>
              <a:rPr lang="en-GB" sz="1600" dirty="0"/>
              <a:t> </a:t>
            </a:r>
            <a:r>
              <a:rPr lang="en-GB" sz="1600" dirty="0" err="1"/>
              <a:t>euroa</a:t>
            </a:r>
            <a:br>
              <a:rPr lang="en-GB" sz="1600" dirty="0"/>
            </a:br>
            <a:endParaRPr lang="en-GB" b="1" dirty="0"/>
          </a:p>
          <a:p>
            <a:pPr marL="0" indent="0">
              <a:buNone/>
            </a:pPr>
            <a:r>
              <a:rPr lang="en-GB" b="1" dirty="0" err="1"/>
              <a:t>Toteutettavuus</a:t>
            </a:r>
            <a:r>
              <a:rPr lang="en-GB" b="1" dirty="0"/>
              <a:t> </a:t>
            </a:r>
            <a:r>
              <a:rPr lang="en-GB" b="1" dirty="0" err="1"/>
              <a:t>vahvistettu</a:t>
            </a:r>
            <a:r>
              <a:rPr lang="en-GB" b="1" dirty="0"/>
              <a:t> – </a:t>
            </a:r>
            <a:r>
              <a:rPr lang="en-GB" b="1" dirty="0" err="1"/>
              <a:t>rahoitusta</a:t>
            </a:r>
            <a:r>
              <a:rPr lang="en-GB" b="1" dirty="0"/>
              <a:t> </a:t>
            </a:r>
            <a:r>
              <a:rPr lang="en-GB" b="1" dirty="0" err="1"/>
              <a:t>analysoidaan</a:t>
            </a:r>
            <a:r>
              <a:rPr lang="en-GB" b="1" dirty="0"/>
              <a:t> </a:t>
            </a:r>
          </a:p>
          <a:p>
            <a:r>
              <a:rPr lang="en-GB" sz="1600" dirty="0" err="1"/>
              <a:t>Rahoitusmalleja</a:t>
            </a:r>
            <a:r>
              <a:rPr lang="en-GB" sz="1600" dirty="0"/>
              <a:t> </a:t>
            </a:r>
            <a:r>
              <a:rPr lang="en-GB" sz="1600" dirty="0" err="1"/>
              <a:t>selvitetään</a:t>
            </a:r>
            <a:r>
              <a:rPr lang="en-GB" sz="1600" dirty="0"/>
              <a:t> </a:t>
            </a:r>
            <a:r>
              <a:rPr lang="en-GB" sz="1600" dirty="0" err="1"/>
              <a:t>huomioiden</a:t>
            </a:r>
            <a:r>
              <a:rPr lang="en-GB" sz="1600" dirty="0"/>
              <a:t> </a:t>
            </a:r>
            <a:r>
              <a:rPr lang="en-GB" sz="1600" dirty="0" err="1"/>
              <a:t>rajat</a:t>
            </a:r>
            <a:r>
              <a:rPr lang="en-GB" sz="1600" dirty="0"/>
              <a:t> </a:t>
            </a:r>
            <a:r>
              <a:rPr lang="en-GB" sz="1600" dirty="0" err="1"/>
              <a:t>ylittävä</a:t>
            </a:r>
            <a:r>
              <a:rPr lang="en-GB" sz="1600" dirty="0"/>
              <a:t> </a:t>
            </a:r>
            <a:r>
              <a:rPr lang="en-GB" sz="1600" dirty="0" err="1"/>
              <a:t>yhteistyö</a:t>
            </a:r>
            <a:r>
              <a:rPr lang="en-GB" sz="1600" dirty="0"/>
              <a:t>, </a:t>
            </a:r>
            <a:r>
              <a:rPr lang="en-GB" sz="1600" dirty="0" err="1"/>
              <a:t>laajat</a:t>
            </a:r>
            <a:r>
              <a:rPr lang="en-GB" sz="1600" dirty="0"/>
              <a:t> </a:t>
            </a:r>
            <a:r>
              <a:rPr lang="en-GB" sz="1600" dirty="0" err="1"/>
              <a:t>yhteiskunnalliset</a:t>
            </a:r>
            <a:r>
              <a:rPr lang="en-GB" sz="1600" dirty="0"/>
              <a:t> </a:t>
            </a:r>
            <a:r>
              <a:rPr lang="en-GB" sz="1600" dirty="0" err="1"/>
              <a:t>hyödyt</a:t>
            </a:r>
            <a:r>
              <a:rPr lang="en-GB" sz="1600" dirty="0"/>
              <a:t> </a:t>
            </a:r>
            <a:r>
              <a:rPr lang="en-GB" sz="1600" dirty="0" err="1"/>
              <a:t>sekä</a:t>
            </a:r>
            <a:r>
              <a:rPr lang="en-GB" sz="1600" dirty="0"/>
              <a:t> </a:t>
            </a:r>
            <a:r>
              <a:rPr lang="en-GB" sz="1600" dirty="0" err="1"/>
              <a:t>turvallisuus</a:t>
            </a:r>
            <a:r>
              <a:rPr lang="en-GB" sz="1600" dirty="0"/>
              <a:t> </a:t>
            </a:r>
            <a:r>
              <a:rPr lang="en-GB" sz="1600" dirty="0" err="1"/>
              <a:t>ja</a:t>
            </a:r>
            <a:r>
              <a:rPr lang="en-GB" sz="1600" dirty="0"/>
              <a:t> </a:t>
            </a:r>
            <a:r>
              <a:rPr lang="en-GB" sz="1600" dirty="0" err="1"/>
              <a:t>sotilaallinen</a:t>
            </a:r>
            <a:r>
              <a:rPr lang="en-GB" sz="1600" dirty="0"/>
              <a:t> </a:t>
            </a:r>
            <a:r>
              <a:rPr lang="en-GB" sz="1600" dirty="0" err="1"/>
              <a:t>liikkuvuus</a:t>
            </a:r>
            <a:r>
              <a:rPr lang="en-GB" sz="1600" dirty="0"/>
              <a:t> (FLINC-</a:t>
            </a:r>
            <a:r>
              <a:rPr lang="en-GB" sz="1600" dirty="0" err="1"/>
              <a:t>hanke</a:t>
            </a:r>
            <a:r>
              <a:rPr lang="en-GB" sz="1600" dirty="0"/>
              <a:t>)</a:t>
            </a:r>
            <a:endParaRPr lang="en-FI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204F65-8007-7453-7F36-2C031D9335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0" y="1223854"/>
            <a:ext cx="4545011" cy="5136126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E8A80216-F447-B549-2E0E-287C283BD577}"/>
              </a:ext>
            </a:extLst>
          </p:cNvPr>
          <p:cNvSpPr/>
          <p:nvPr/>
        </p:nvSpPr>
        <p:spPr>
          <a:xfrm>
            <a:off x="6019801" y="1920184"/>
            <a:ext cx="1679161" cy="1651000"/>
          </a:xfrm>
          <a:prstGeom prst="ellipse">
            <a:avLst/>
          </a:prstGeom>
          <a:solidFill>
            <a:srgbClr val="5A9A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latin typeface="Aptos" panose="020B0004020202020204" pitchFamily="34" charset="0"/>
              </a:rPr>
              <a:t>Ulkosaarten </a:t>
            </a:r>
            <a:r>
              <a:rPr lang="en-GB" sz="1400" dirty="0" err="1">
                <a:latin typeface="Aptos" panose="020B0004020202020204" pitchFamily="34" charset="0"/>
              </a:rPr>
              <a:t>välinen</a:t>
            </a:r>
            <a:r>
              <a:rPr lang="en-GB" sz="1400" dirty="0">
                <a:latin typeface="Aptos" panose="020B0004020202020204" pitchFamily="34" charset="0"/>
              </a:rPr>
              <a:t> </a:t>
            </a:r>
            <a:r>
              <a:rPr lang="en-GB" sz="1400" dirty="0" err="1">
                <a:latin typeface="Aptos" panose="020B0004020202020204" pitchFamily="34" charset="0"/>
              </a:rPr>
              <a:t>etäisyys</a:t>
            </a:r>
            <a:r>
              <a:rPr lang="en-GB" sz="1400" dirty="0">
                <a:latin typeface="Aptos" panose="020B0004020202020204" pitchFamily="34" charset="0"/>
              </a:rPr>
              <a:t> </a:t>
            </a:r>
            <a:br>
              <a:rPr lang="en-GB" sz="1400" dirty="0">
                <a:latin typeface="Aptos" panose="020B0004020202020204" pitchFamily="34" charset="0"/>
              </a:rPr>
            </a:br>
            <a:r>
              <a:rPr lang="en-GB" sz="1400" dirty="0">
                <a:latin typeface="Aptos" panose="020B0004020202020204" pitchFamily="34" charset="0"/>
              </a:rPr>
              <a:t>25 km</a:t>
            </a:r>
            <a:endParaRPr lang="en-FI" sz="1400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E9AB14B-462C-69CC-3B2F-AD778F1DD5BE}"/>
              </a:ext>
            </a:extLst>
          </p:cNvPr>
          <p:cNvSpPr/>
          <p:nvPr/>
        </p:nvSpPr>
        <p:spPr>
          <a:xfrm>
            <a:off x="6019801" y="4231584"/>
            <a:ext cx="1679161" cy="1651000"/>
          </a:xfrm>
          <a:prstGeom prst="ellipse">
            <a:avLst/>
          </a:prstGeom>
          <a:solidFill>
            <a:srgbClr val="5A9A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200" dirty="0" err="1">
                <a:latin typeface="Aptos" panose="020B0004020202020204" pitchFamily="34" charset="0"/>
              </a:rPr>
              <a:t>Merenkurkku</a:t>
            </a:r>
            <a:r>
              <a:rPr lang="en-GB" sz="1200" dirty="0">
                <a:latin typeface="Aptos" panose="020B0004020202020204" pitchFamily="34" charset="0"/>
              </a:rPr>
              <a:t> on </a:t>
            </a:r>
            <a:r>
              <a:rPr lang="en-GB" sz="1200" dirty="0" err="1">
                <a:latin typeface="Aptos" panose="020B0004020202020204" pitchFamily="34" charset="0"/>
              </a:rPr>
              <a:t>Pohjanlahden</a:t>
            </a:r>
            <a:r>
              <a:rPr lang="en-GB" sz="1200" dirty="0">
                <a:latin typeface="Aptos" panose="020B0004020202020204" pitchFamily="34" charset="0"/>
              </a:rPr>
              <a:t> </a:t>
            </a:r>
            <a:r>
              <a:rPr lang="en-GB" sz="1200" dirty="0" err="1">
                <a:latin typeface="Aptos" panose="020B0004020202020204" pitchFamily="34" charset="0"/>
              </a:rPr>
              <a:t>matalin</a:t>
            </a:r>
            <a:r>
              <a:rPr lang="en-GB" sz="1200" dirty="0">
                <a:latin typeface="Aptos" panose="020B0004020202020204" pitchFamily="34" charset="0"/>
              </a:rPr>
              <a:t> </a:t>
            </a:r>
            <a:r>
              <a:rPr lang="en-GB" sz="1200" dirty="0" err="1">
                <a:latin typeface="Aptos" panose="020B0004020202020204" pitchFamily="34" charset="0"/>
              </a:rPr>
              <a:t>osa</a:t>
            </a:r>
            <a:r>
              <a:rPr lang="en-GB" sz="1200" dirty="0">
                <a:latin typeface="Aptos" panose="020B0004020202020204" pitchFamily="34" charset="0"/>
              </a:rPr>
              <a:t> (</a:t>
            </a:r>
            <a:r>
              <a:rPr lang="en-GB" sz="1200" dirty="0" err="1">
                <a:latin typeface="Aptos" panose="020B0004020202020204" pitchFamily="34" charset="0"/>
              </a:rPr>
              <a:t>keskisyvyys</a:t>
            </a:r>
            <a:r>
              <a:rPr lang="en-GB" sz="1200" dirty="0">
                <a:latin typeface="Aptos" panose="020B0004020202020204" pitchFamily="34" charset="0"/>
              </a:rPr>
              <a:t> </a:t>
            </a:r>
            <a:br>
              <a:rPr lang="en-GB" sz="1200" dirty="0">
                <a:latin typeface="Aptos" panose="020B0004020202020204" pitchFamily="34" charset="0"/>
              </a:rPr>
            </a:br>
            <a:r>
              <a:rPr lang="en-GB" sz="1200" dirty="0">
                <a:latin typeface="Aptos" panose="020B0004020202020204" pitchFamily="34" charset="0"/>
              </a:rPr>
              <a:t>20–25 m, </a:t>
            </a:r>
            <a:r>
              <a:rPr lang="en-GB" sz="1200" dirty="0" err="1">
                <a:latin typeface="Aptos" panose="020B0004020202020204" pitchFamily="34" charset="0"/>
              </a:rPr>
              <a:t>enimmillään</a:t>
            </a:r>
            <a:r>
              <a:rPr lang="en-GB" sz="1200" dirty="0">
                <a:latin typeface="Aptos" panose="020B0004020202020204" pitchFamily="34" charset="0"/>
              </a:rPr>
              <a:t> </a:t>
            </a:r>
            <a:br>
              <a:rPr lang="en-GB" sz="1200" dirty="0">
                <a:latin typeface="Aptos" panose="020B0004020202020204" pitchFamily="34" charset="0"/>
              </a:rPr>
            </a:br>
            <a:r>
              <a:rPr lang="en-GB" sz="1200" dirty="0">
                <a:latin typeface="Aptos" panose="020B0004020202020204" pitchFamily="34" charset="0"/>
              </a:rPr>
              <a:t>n. 100 m)</a:t>
            </a:r>
            <a:endParaRPr lang="en-FI" sz="1200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4B1687-0474-F75A-C69F-999A56EAEF3A}"/>
              </a:ext>
            </a:extLst>
          </p:cNvPr>
          <p:cNvSpPr txBox="1"/>
          <p:nvPr/>
        </p:nvSpPr>
        <p:spPr>
          <a:xfrm>
            <a:off x="7264400" y="6359980"/>
            <a:ext cx="6096000" cy="215444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algn="l">
              <a:buNone/>
            </a:pPr>
            <a:r>
              <a:rPr lang="en-GB" sz="800" dirty="0">
                <a:solidFill>
                  <a:srgbClr val="FFFFFF"/>
                </a:solidFill>
                <a:latin typeface="Barlow" pitchFamily="2" charset="77"/>
              </a:rPr>
              <a:t>Lähde</a:t>
            </a:r>
            <a:r>
              <a:rPr lang="en-GB" sz="800" b="0" i="0" dirty="0">
                <a:solidFill>
                  <a:srgbClr val="FFFFFF"/>
                </a:solidFill>
                <a:effectLst/>
                <a:latin typeface="Barlow" pitchFamily="2" charset="77"/>
              </a:rPr>
              <a:t>: Esa </a:t>
            </a:r>
            <a:r>
              <a:rPr lang="en-GB" sz="800" b="0" i="0" dirty="0" err="1">
                <a:solidFill>
                  <a:srgbClr val="FFFFFF"/>
                </a:solidFill>
                <a:effectLst/>
                <a:latin typeface="Barlow" pitchFamily="2" charset="77"/>
              </a:rPr>
              <a:t>Eranti</a:t>
            </a:r>
            <a:r>
              <a:rPr lang="en-GB" sz="800" b="0" i="0" dirty="0">
                <a:solidFill>
                  <a:srgbClr val="FFFFFF"/>
                </a:solidFill>
                <a:effectLst/>
                <a:latin typeface="Barlow" pitchFamily="2" charset="77"/>
              </a:rPr>
              <a:t> </a:t>
            </a:r>
            <a:r>
              <a:rPr lang="en-GB" sz="800" b="0" i="0" dirty="0" err="1">
                <a:solidFill>
                  <a:srgbClr val="FFFFFF"/>
                </a:solidFill>
                <a:effectLst/>
                <a:latin typeface="Barlow" pitchFamily="2" charset="77"/>
              </a:rPr>
              <a:t>ja</a:t>
            </a:r>
            <a:r>
              <a:rPr lang="en-GB" sz="800" b="0" i="0" dirty="0">
                <a:solidFill>
                  <a:srgbClr val="FFFFFF"/>
                </a:solidFill>
                <a:effectLst/>
                <a:latin typeface="Barlow" pitchFamily="2" charset="77"/>
              </a:rPr>
              <a:t> Antti Tavitie, www. </a:t>
            </a:r>
            <a:r>
              <a:rPr lang="en-GB" sz="800" b="0" i="0" dirty="0" err="1">
                <a:solidFill>
                  <a:srgbClr val="FFFFFF"/>
                </a:solidFill>
                <a:effectLst/>
                <a:latin typeface="Barlow" pitchFamily="2" charset="77"/>
              </a:rPr>
              <a:t>erantiengineering.fi</a:t>
            </a:r>
            <a:endParaRPr lang="en-GB" sz="800" b="0" i="0" dirty="0">
              <a:solidFill>
                <a:srgbClr val="FFFFFF"/>
              </a:solidFill>
              <a:effectLst/>
              <a:latin typeface="Barlow" pitchFamily="2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5C594B-99B1-7C9D-3A92-84C5F7A058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334" y="5107778"/>
            <a:ext cx="4696644" cy="1530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5040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086AE1-AA74-5896-9703-CA8FC09082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16BBB14-7A56-E731-D9AD-19285982F5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998" y="4375434"/>
            <a:ext cx="11031260" cy="28725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3B67B46-0519-395B-DD3C-866B19DA3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900" y="1120314"/>
            <a:ext cx="10795000" cy="624642"/>
          </a:xfrm>
        </p:spPr>
        <p:txBody>
          <a:bodyPr/>
          <a:lstStyle/>
          <a:p>
            <a:r>
              <a:rPr lang="en-GB" dirty="0"/>
              <a:t>FLINC – </a:t>
            </a:r>
            <a:r>
              <a:rPr lang="en-GB" dirty="0" err="1"/>
              <a:t>Rahoituksen</a:t>
            </a:r>
            <a:r>
              <a:rPr lang="en-GB" dirty="0"/>
              <a:t> </a:t>
            </a:r>
            <a:r>
              <a:rPr lang="en-GB" dirty="0" err="1"/>
              <a:t>ja</a:t>
            </a:r>
            <a:r>
              <a:rPr lang="en-GB" dirty="0"/>
              <a:t> </a:t>
            </a:r>
            <a:r>
              <a:rPr lang="en-GB" dirty="0" err="1"/>
              <a:t>yhteiskunnallisten</a:t>
            </a:r>
            <a:r>
              <a:rPr lang="en-GB" dirty="0"/>
              <a:t> </a:t>
            </a:r>
            <a:r>
              <a:rPr lang="en-GB" dirty="0" err="1"/>
              <a:t>hyötyjen</a:t>
            </a:r>
            <a:r>
              <a:rPr lang="en-GB" dirty="0"/>
              <a:t> </a:t>
            </a:r>
            <a:r>
              <a:rPr lang="en-GB" dirty="0" err="1"/>
              <a:t>analyysi</a:t>
            </a:r>
            <a:br>
              <a:rPr lang="en-GB" b="0" dirty="0"/>
            </a:br>
            <a:r>
              <a:rPr lang="en-GB" sz="2000" b="0" dirty="0"/>
              <a:t>Financing large-scale cross-border infrastructure - Case Nordic Connector</a:t>
            </a:r>
            <a:br>
              <a:rPr lang="en-GB" sz="2400" b="0" dirty="0"/>
            </a:br>
            <a:br>
              <a:rPr lang="en-GB" dirty="0"/>
            </a:br>
            <a:endParaRPr lang="en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AAF74-5193-667A-55BB-DCCED4C27F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0900" y="2574166"/>
            <a:ext cx="9550400" cy="1480550"/>
          </a:xfrm>
        </p:spPr>
        <p:txBody>
          <a:bodyPr/>
          <a:lstStyle/>
          <a:p>
            <a:pPr fontAlgn="base"/>
            <a:r>
              <a:rPr lang="en-GB" sz="1600" dirty="0"/>
              <a:t>Kehittää </a:t>
            </a:r>
            <a:r>
              <a:rPr lang="en-GB" sz="1600" dirty="0" err="1"/>
              <a:t>menetelmiä</a:t>
            </a:r>
            <a:r>
              <a:rPr lang="en-GB" sz="1600" dirty="0"/>
              <a:t> </a:t>
            </a:r>
            <a:r>
              <a:rPr lang="en-GB" sz="1600" dirty="0" err="1"/>
              <a:t>suuren</a:t>
            </a:r>
            <a:r>
              <a:rPr lang="en-GB" sz="1600" dirty="0"/>
              <a:t> </a:t>
            </a:r>
            <a:r>
              <a:rPr lang="en-GB" sz="1600" dirty="0" err="1"/>
              <a:t>mittakaavan</a:t>
            </a:r>
            <a:r>
              <a:rPr lang="en-GB" sz="1600" dirty="0"/>
              <a:t> </a:t>
            </a:r>
            <a:r>
              <a:rPr lang="en-GB" sz="1600" dirty="0" err="1"/>
              <a:t>rajat</a:t>
            </a:r>
            <a:r>
              <a:rPr lang="en-GB" sz="1600" dirty="0"/>
              <a:t> </a:t>
            </a:r>
            <a:r>
              <a:rPr lang="en-GB" sz="1600" dirty="0" err="1"/>
              <a:t>ylittävän</a:t>
            </a:r>
            <a:r>
              <a:rPr lang="en-GB" sz="1600" dirty="0"/>
              <a:t> </a:t>
            </a:r>
            <a:r>
              <a:rPr lang="en-GB" sz="1600" dirty="0" err="1"/>
              <a:t>infrastruktuurin</a:t>
            </a:r>
            <a:r>
              <a:rPr lang="en-GB" sz="1600" dirty="0"/>
              <a:t> </a:t>
            </a:r>
            <a:r>
              <a:rPr lang="en-GB" sz="1600" dirty="0" err="1"/>
              <a:t>rahoitukseen</a:t>
            </a:r>
            <a:endParaRPr lang="en-GB" sz="1600" dirty="0"/>
          </a:p>
          <a:p>
            <a:pPr fontAlgn="base"/>
            <a:r>
              <a:rPr lang="en-GB" sz="1600" dirty="0"/>
              <a:t>Analysoi </a:t>
            </a:r>
            <a:r>
              <a:rPr lang="en-GB" sz="1600" dirty="0" err="1"/>
              <a:t>laajoja</a:t>
            </a:r>
            <a:r>
              <a:rPr lang="en-GB" sz="1600" dirty="0"/>
              <a:t> </a:t>
            </a:r>
            <a:r>
              <a:rPr lang="en-GB" sz="1600" dirty="0" err="1"/>
              <a:t>yhteiskunnallisia</a:t>
            </a:r>
            <a:r>
              <a:rPr lang="en-GB" sz="1600" dirty="0"/>
              <a:t> </a:t>
            </a:r>
            <a:r>
              <a:rPr lang="en-GB" sz="1600" dirty="0" err="1"/>
              <a:t>vaikutuksia</a:t>
            </a:r>
            <a:r>
              <a:rPr lang="en-GB" sz="1600" dirty="0"/>
              <a:t> </a:t>
            </a:r>
            <a:r>
              <a:rPr lang="en-GB" sz="1600" dirty="0" err="1"/>
              <a:t>perinteisten</a:t>
            </a:r>
            <a:r>
              <a:rPr lang="en-GB" sz="1600" dirty="0"/>
              <a:t> </a:t>
            </a:r>
            <a:r>
              <a:rPr lang="en-GB" sz="1600" dirty="0" err="1"/>
              <a:t>kustannus-hyötyanalyysien</a:t>
            </a:r>
            <a:r>
              <a:rPr lang="en-GB" sz="1600" dirty="0"/>
              <a:t> </a:t>
            </a:r>
            <a:r>
              <a:rPr lang="en-GB" sz="1600" dirty="0" err="1"/>
              <a:t>lisäksi</a:t>
            </a:r>
            <a:endParaRPr lang="en-GB" sz="1600" dirty="0"/>
          </a:p>
          <a:p>
            <a:pPr fontAlgn="base"/>
            <a:r>
              <a:rPr lang="en-GB" sz="1600" dirty="0" err="1"/>
              <a:t>Toteuttaa</a:t>
            </a:r>
            <a:r>
              <a:rPr lang="en-GB" sz="1600" dirty="0"/>
              <a:t> </a:t>
            </a:r>
            <a:r>
              <a:rPr lang="en-GB" sz="1600" dirty="0" err="1"/>
              <a:t>syvällisen</a:t>
            </a:r>
            <a:r>
              <a:rPr lang="en-GB" sz="1600" dirty="0"/>
              <a:t> </a:t>
            </a:r>
            <a:r>
              <a:rPr lang="en-GB" sz="1600" dirty="0" err="1"/>
              <a:t>analyysin</a:t>
            </a:r>
            <a:r>
              <a:rPr lang="en-GB" sz="1600" dirty="0"/>
              <a:t> </a:t>
            </a:r>
            <a:r>
              <a:rPr lang="en-GB" sz="1600" dirty="0" err="1"/>
              <a:t>sotilaallisesta</a:t>
            </a:r>
            <a:r>
              <a:rPr lang="en-GB" sz="1600" dirty="0"/>
              <a:t> </a:t>
            </a:r>
            <a:r>
              <a:rPr lang="en-GB" sz="1600" dirty="0" err="1"/>
              <a:t>liikkuvuudesta</a:t>
            </a:r>
            <a:endParaRPr lang="en-GB" sz="1600" dirty="0"/>
          </a:p>
          <a:p>
            <a:pPr lvl="1" fontAlgn="base"/>
            <a:r>
              <a:rPr lang="en-GB" sz="1600" dirty="0" err="1"/>
              <a:t>Tavoitteena</a:t>
            </a:r>
            <a:r>
              <a:rPr lang="en-GB" sz="1600" dirty="0"/>
              <a:t> </a:t>
            </a:r>
            <a:r>
              <a:rPr lang="en-GB" sz="1600" dirty="0" err="1"/>
              <a:t>tukea</a:t>
            </a:r>
            <a:r>
              <a:rPr lang="en-GB" sz="1600" dirty="0"/>
              <a:t> </a:t>
            </a:r>
            <a:r>
              <a:rPr lang="en-GB" sz="1600" dirty="0" err="1"/>
              <a:t>tulevaa</a:t>
            </a:r>
            <a:r>
              <a:rPr lang="en-GB" sz="1600" dirty="0"/>
              <a:t> </a:t>
            </a:r>
            <a:r>
              <a:rPr lang="en-GB" sz="1600" dirty="0" err="1"/>
              <a:t>poliittista</a:t>
            </a:r>
            <a:r>
              <a:rPr lang="en-GB" sz="1600" dirty="0"/>
              <a:t> </a:t>
            </a:r>
            <a:r>
              <a:rPr lang="en-GB" sz="1600" dirty="0" err="1"/>
              <a:t>päätöksentekoa</a:t>
            </a:r>
            <a:endParaRPr lang="en-FI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08A298-EA59-D74D-6AD0-E8F9923DC3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316" y="3870693"/>
            <a:ext cx="4696644" cy="153075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28F4A63-D8A0-53DC-866E-D710CA5DA1B6}"/>
              </a:ext>
            </a:extLst>
          </p:cNvPr>
          <p:cNvSpPr txBox="1"/>
          <p:nvPr/>
        </p:nvSpPr>
        <p:spPr>
          <a:xfrm>
            <a:off x="5453734" y="4049772"/>
            <a:ext cx="8166100" cy="707886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algn="l">
              <a:buNone/>
            </a:pPr>
            <a:r>
              <a:rPr lang="en-GB" sz="1000" b="0" i="0" dirty="0" err="1">
                <a:solidFill>
                  <a:srgbClr val="FFFFFF"/>
                </a:solidFill>
                <a:effectLst/>
                <a:latin typeface="Barlow" pitchFamily="2" charset="77"/>
              </a:rPr>
              <a:t>Rahoittajat</a:t>
            </a:r>
            <a:r>
              <a:rPr lang="en-GB" sz="1000" b="0" i="0" dirty="0">
                <a:solidFill>
                  <a:srgbClr val="FFFFFF"/>
                </a:solidFill>
                <a:effectLst/>
                <a:latin typeface="Barlow" pitchFamily="2" charset="77"/>
              </a:rPr>
              <a:t>: Interreg Aurora (EU), Lapin </a:t>
            </a:r>
            <a:r>
              <a:rPr lang="en-GB" sz="1000" b="0" i="0" dirty="0" err="1">
                <a:solidFill>
                  <a:srgbClr val="FFFFFF"/>
                </a:solidFill>
                <a:effectLst/>
                <a:latin typeface="Barlow" pitchFamily="2" charset="77"/>
              </a:rPr>
              <a:t>liitto</a:t>
            </a:r>
            <a:r>
              <a:rPr lang="en-GB" sz="1000" b="0" i="0" dirty="0">
                <a:solidFill>
                  <a:srgbClr val="FFFFFF"/>
                </a:solidFill>
                <a:effectLst/>
                <a:latin typeface="Barlow" pitchFamily="2" charset="77"/>
              </a:rPr>
              <a:t>, </a:t>
            </a:r>
            <a:r>
              <a:rPr lang="en-GB" sz="1000" b="0" i="0" dirty="0" err="1">
                <a:solidFill>
                  <a:srgbClr val="FFFFFF"/>
                </a:solidFill>
                <a:effectLst/>
                <a:latin typeface="Barlow" pitchFamily="2" charset="77"/>
              </a:rPr>
              <a:t>Väylävirasto</a:t>
            </a:r>
            <a:r>
              <a:rPr lang="en-GB" sz="1000" b="0" i="0" dirty="0">
                <a:solidFill>
                  <a:srgbClr val="FFFFFF"/>
                </a:solidFill>
                <a:effectLst/>
                <a:latin typeface="Barlow" pitchFamily="2" charset="77"/>
              </a:rPr>
              <a:t>, </a:t>
            </a:r>
            <a:r>
              <a:rPr lang="en-GB" sz="1000" b="0" i="0" dirty="0" err="1">
                <a:solidFill>
                  <a:srgbClr val="FFFFFF"/>
                </a:solidFill>
                <a:effectLst/>
                <a:latin typeface="Barlow" pitchFamily="2" charset="77"/>
              </a:rPr>
              <a:t>Vaasan</a:t>
            </a:r>
            <a:r>
              <a:rPr lang="en-GB" sz="1000" b="0" i="0" dirty="0">
                <a:solidFill>
                  <a:srgbClr val="FFFFFF"/>
                </a:solidFill>
                <a:effectLst/>
                <a:latin typeface="Barlow" pitchFamily="2" charset="77"/>
              </a:rPr>
              <a:t> </a:t>
            </a:r>
            <a:r>
              <a:rPr lang="en-GB" sz="1000" b="0" i="0" dirty="0" err="1">
                <a:solidFill>
                  <a:srgbClr val="FFFFFF"/>
                </a:solidFill>
                <a:effectLst/>
                <a:latin typeface="Barlow" pitchFamily="2" charset="77"/>
              </a:rPr>
              <a:t>kaupunki</a:t>
            </a:r>
            <a:r>
              <a:rPr lang="en-GB" sz="1000" b="0" i="0" dirty="0">
                <a:solidFill>
                  <a:srgbClr val="FFFFFF"/>
                </a:solidFill>
                <a:effectLst/>
                <a:latin typeface="Barlow" pitchFamily="2" charset="77"/>
              </a:rPr>
              <a:t>, </a:t>
            </a:r>
            <a:r>
              <a:rPr lang="en-GB" sz="1000" b="0" i="0" dirty="0" err="1">
                <a:solidFill>
                  <a:srgbClr val="FFFFFF"/>
                </a:solidFill>
                <a:effectLst/>
                <a:latin typeface="Barlow" pitchFamily="2" charset="77"/>
              </a:rPr>
              <a:t>Uumajan</a:t>
            </a:r>
            <a:r>
              <a:rPr lang="en-GB" sz="1000" b="0" i="0" dirty="0">
                <a:solidFill>
                  <a:srgbClr val="FFFFFF"/>
                </a:solidFill>
                <a:effectLst/>
                <a:latin typeface="Barlow" pitchFamily="2" charset="77"/>
              </a:rPr>
              <a:t> </a:t>
            </a:r>
            <a:r>
              <a:rPr lang="en-GB" sz="1000" b="0" i="0" dirty="0" err="1">
                <a:solidFill>
                  <a:srgbClr val="FFFFFF"/>
                </a:solidFill>
                <a:effectLst/>
                <a:latin typeface="Barlow" pitchFamily="2" charset="77"/>
              </a:rPr>
              <a:t>kunta</a:t>
            </a:r>
            <a:r>
              <a:rPr lang="en-GB" sz="1000" b="0" i="0" dirty="0">
                <a:solidFill>
                  <a:srgbClr val="FFFFFF"/>
                </a:solidFill>
                <a:effectLst/>
                <a:latin typeface="Barlow" pitchFamily="2" charset="77"/>
              </a:rPr>
              <a:t>.</a:t>
            </a:r>
          </a:p>
          <a:p>
            <a:pPr algn="l">
              <a:spcBef>
                <a:spcPts val="600"/>
              </a:spcBef>
              <a:buNone/>
            </a:pPr>
            <a:r>
              <a:rPr lang="en-GB" sz="1000" b="0" i="1" dirty="0" err="1">
                <a:solidFill>
                  <a:srgbClr val="FFFFFF"/>
                </a:solidFill>
                <a:effectLst/>
                <a:latin typeface="Barlow" pitchFamily="2" charset="77"/>
              </a:rPr>
              <a:t>Ohjausryhmään</a:t>
            </a:r>
            <a:r>
              <a:rPr lang="en-GB" sz="1000" b="0" i="1" dirty="0">
                <a:solidFill>
                  <a:srgbClr val="FFFFFF"/>
                </a:solidFill>
                <a:effectLst/>
                <a:latin typeface="Barlow" pitchFamily="2" charset="77"/>
              </a:rPr>
              <a:t> </a:t>
            </a:r>
            <a:r>
              <a:rPr lang="en-GB" sz="1000" b="0" i="1" dirty="0" err="1">
                <a:solidFill>
                  <a:srgbClr val="FFFFFF"/>
                </a:solidFill>
                <a:effectLst/>
                <a:latin typeface="Barlow" pitchFamily="2" charset="77"/>
              </a:rPr>
              <a:t>kuuluu</a:t>
            </a:r>
            <a:r>
              <a:rPr lang="en-GB" sz="1000" b="0" i="1" dirty="0">
                <a:solidFill>
                  <a:srgbClr val="FFFFFF"/>
                </a:solidFill>
                <a:effectLst/>
                <a:latin typeface="Barlow" pitchFamily="2" charset="77"/>
              </a:rPr>
              <a:t> </a:t>
            </a:r>
            <a:r>
              <a:rPr lang="en-GB" sz="1000" b="0" i="1" dirty="0" err="1">
                <a:solidFill>
                  <a:srgbClr val="FFFFFF"/>
                </a:solidFill>
                <a:effectLst/>
                <a:latin typeface="Barlow" pitchFamily="2" charset="77"/>
              </a:rPr>
              <a:t>edustajia</a:t>
            </a:r>
            <a:r>
              <a:rPr lang="en-GB" sz="1000" b="0" i="1" dirty="0">
                <a:solidFill>
                  <a:srgbClr val="FFFFFF"/>
                </a:solidFill>
                <a:effectLst/>
                <a:latin typeface="Barlow" pitchFamily="2" charset="77"/>
              </a:rPr>
              <a:t> mm. </a:t>
            </a:r>
            <a:r>
              <a:rPr lang="en-GB" sz="1000" b="0" i="1" dirty="0" err="1">
                <a:solidFill>
                  <a:srgbClr val="FFFFFF"/>
                </a:solidFill>
                <a:effectLst/>
                <a:latin typeface="Barlow" pitchFamily="2" charset="77"/>
              </a:rPr>
              <a:t>Väylävirastosta</a:t>
            </a:r>
            <a:r>
              <a:rPr lang="en-GB" sz="1000" b="0" i="1" dirty="0">
                <a:solidFill>
                  <a:srgbClr val="FFFFFF"/>
                </a:solidFill>
                <a:effectLst/>
                <a:latin typeface="Barlow" pitchFamily="2" charset="77"/>
              </a:rPr>
              <a:t>, </a:t>
            </a:r>
            <a:r>
              <a:rPr lang="en-GB" sz="1000" b="0" i="1" dirty="0" err="1">
                <a:solidFill>
                  <a:srgbClr val="FFFFFF"/>
                </a:solidFill>
                <a:effectLst/>
                <a:latin typeface="Barlow" pitchFamily="2" charset="77"/>
              </a:rPr>
              <a:t>Traficomista</a:t>
            </a:r>
            <a:r>
              <a:rPr lang="en-GB" sz="1000" b="0" i="1" dirty="0">
                <a:solidFill>
                  <a:srgbClr val="FFFFFF"/>
                </a:solidFill>
                <a:effectLst/>
                <a:latin typeface="Barlow" pitchFamily="2" charset="77"/>
              </a:rPr>
              <a:t> </a:t>
            </a:r>
            <a:r>
              <a:rPr lang="en-GB" sz="1000" b="0" i="1" dirty="0" err="1">
                <a:solidFill>
                  <a:srgbClr val="FFFFFF"/>
                </a:solidFill>
                <a:effectLst/>
                <a:latin typeface="Barlow" pitchFamily="2" charset="77"/>
              </a:rPr>
              <a:t>ja</a:t>
            </a:r>
            <a:r>
              <a:rPr lang="en-GB" sz="1000" b="0" i="1" dirty="0">
                <a:solidFill>
                  <a:srgbClr val="FFFFFF"/>
                </a:solidFill>
                <a:effectLst/>
                <a:latin typeface="Barlow" pitchFamily="2" charset="77"/>
              </a:rPr>
              <a:t> </a:t>
            </a:r>
            <a:r>
              <a:rPr lang="en-GB" sz="1000" b="0" i="1" dirty="0" err="1">
                <a:solidFill>
                  <a:srgbClr val="FFFFFF"/>
                </a:solidFill>
                <a:effectLst/>
                <a:latin typeface="Barlow" pitchFamily="2" charset="77"/>
              </a:rPr>
              <a:t>Ruotsin</a:t>
            </a:r>
            <a:r>
              <a:rPr lang="en-GB" sz="1000" b="0" i="1" dirty="0">
                <a:solidFill>
                  <a:srgbClr val="FFFFFF"/>
                </a:solidFill>
                <a:effectLst/>
                <a:latin typeface="Barlow" pitchFamily="2" charset="77"/>
              </a:rPr>
              <a:t> </a:t>
            </a:r>
            <a:r>
              <a:rPr lang="en-GB" sz="1000" b="0" i="1" dirty="0" err="1">
                <a:solidFill>
                  <a:srgbClr val="FFFFFF"/>
                </a:solidFill>
                <a:effectLst/>
                <a:latin typeface="Barlow" pitchFamily="2" charset="77"/>
              </a:rPr>
              <a:t>liikennevirastosta</a:t>
            </a:r>
            <a:r>
              <a:rPr lang="en-GB" sz="1000" b="0" i="1" dirty="0">
                <a:solidFill>
                  <a:srgbClr val="FFFFFF"/>
                </a:solidFill>
                <a:effectLst/>
                <a:latin typeface="Barlow" pitchFamily="2" charset="77"/>
              </a:rPr>
              <a:t> (</a:t>
            </a:r>
            <a:r>
              <a:rPr lang="en-GB" sz="1000" b="0" i="1" dirty="0" err="1">
                <a:solidFill>
                  <a:srgbClr val="FFFFFF"/>
                </a:solidFill>
                <a:effectLst/>
                <a:latin typeface="Barlow" pitchFamily="2" charset="77"/>
              </a:rPr>
              <a:t>Trafikverket</a:t>
            </a:r>
            <a:r>
              <a:rPr lang="en-GB" sz="1000" b="0" i="1" dirty="0">
                <a:solidFill>
                  <a:srgbClr val="FFFFFF"/>
                </a:solidFill>
                <a:effectLst/>
                <a:latin typeface="Barlow" pitchFamily="2" charset="77"/>
              </a:rPr>
              <a:t>).</a:t>
            </a:r>
            <a:endParaRPr lang="en-GB" sz="1000" b="0" i="0" dirty="0">
              <a:solidFill>
                <a:srgbClr val="FFFFFF"/>
              </a:solidFill>
              <a:effectLst/>
              <a:latin typeface="Barlow" pitchFamily="2" charset="77"/>
            </a:endParaRPr>
          </a:p>
          <a:p>
            <a:pPr algn="l">
              <a:spcBef>
                <a:spcPts val="600"/>
              </a:spcBef>
              <a:buNone/>
            </a:pPr>
            <a:r>
              <a:rPr lang="en-GB" sz="1000" b="0" i="0" dirty="0" err="1">
                <a:solidFill>
                  <a:srgbClr val="FFFFFF"/>
                </a:solidFill>
                <a:effectLst/>
                <a:latin typeface="Barlow" pitchFamily="2" charset="77"/>
              </a:rPr>
              <a:t>Hankkeen</a:t>
            </a:r>
            <a:r>
              <a:rPr lang="en-GB" sz="1000" b="0" i="0" dirty="0">
                <a:solidFill>
                  <a:srgbClr val="FFFFFF"/>
                </a:solidFill>
                <a:effectLst/>
                <a:latin typeface="Barlow" pitchFamily="2" charset="77"/>
              </a:rPr>
              <a:t> </a:t>
            </a:r>
            <a:r>
              <a:rPr lang="en-GB" sz="1000" b="0" i="0" dirty="0" err="1">
                <a:solidFill>
                  <a:srgbClr val="FFFFFF"/>
                </a:solidFill>
                <a:effectLst/>
                <a:latin typeface="Barlow" pitchFamily="2" charset="77"/>
              </a:rPr>
              <a:t>omistaja</a:t>
            </a:r>
            <a:r>
              <a:rPr lang="en-GB" sz="1000" b="0" i="0" dirty="0">
                <a:solidFill>
                  <a:srgbClr val="FFFFFF"/>
                </a:solidFill>
                <a:effectLst/>
                <a:latin typeface="Barlow" pitchFamily="2" charset="77"/>
              </a:rPr>
              <a:t>: </a:t>
            </a:r>
            <a:r>
              <a:rPr lang="en-GB" sz="1000" b="0" i="0" dirty="0" err="1">
                <a:solidFill>
                  <a:srgbClr val="FFFFFF"/>
                </a:solidFill>
                <a:effectLst/>
                <a:latin typeface="Barlow" pitchFamily="2" charset="77"/>
              </a:rPr>
              <a:t>Merenkurkun</a:t>
            </a:r>
            <a:r>
              <a:rPr lang="en-GB" sz="1000" b="0" i="0" dirty="0">
                <a:solidFill>
                  <a:srgbClr val="FFFFFF"/>
                </a:solidFill>
                <a:effectLst/>
                <a:latin typeface="Barlow" pitchFamily="2" charset="77"/>
              </a:rPr>
              <a:t> </a:t>
            </a:r>
            <a:r>
              <a:rPr lang="en-GB" sz="1000" b="0" i="0" dirty="0" err="1">
                <a:solidFill>
                  <a:srgbClr val="FFFFFF"/>
                </a:solidFill>
                <a:effectLst/>
                <a:latin typeface="Barlow" pitchFamily="2" charset="77"/>
              </a:rPr>
              <a:t>neuvosto</a:t>
            </a:r>
            <a:r>
              <a:rPr lang="en-GB" sz="1000" b="0" i="0" dirty="0">
                <a:solidFill>
                  <a:srgbClr val="FFFFFF"/>
                </a:solidFill>
                <a:effectLst/>
                <a:latin typeface="Barlow" pitchFamily="2" charset="77"/>
              </a:rPr>
              <a:t> EAYY</a:t>
            </a:r>
          </a:p>
        </p:txBody>
      </p:sp>
    </p:spTree>
    <p:extLst>
      <p:ext uri="{BB962C8B-B14F-4D97-AF65-F5344CB8AC3E}">
        <p14:creationId xmlns:p14="http://schemas.microsoft.com/office/powerpoint/2010/main" val="1351047953"/>
      </p:ext>
    </p:extLst>
  </p:cSld>
  <p:clrMapOvr>
    <a:masterClrMapping/>
  </p:clrMapOvr>
</p:sld>
</file>

<file path=ppt/theme/theme1.xml><?xml version="1.0" encoding="utf-8"?>
<a:theme xmlns:a="http://schemas.openxmlformats.org/drawingml/2006/main" name="Bakgrund_former_vi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mall_FAIR_Barlow" id="{5114D07A-EE27-AD4A-9A46-744BD01FC1D7}" vid="{F8354CC9-80CA-0542-9563-79736C557AAD}"/>
    </a:ext>
  </a:extLst>
</a:theme>
</file>

<file path=ppt/theme/theme2.xml><?xml version="1.0" encoding="utf-8"?>
<a:theme xmlns:a="http://schemas.openxmlformats.org/drawingml/2006/main" name="Bildbakgrund_grö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mall_FAIR_Barlow" id="{5114D07A-EE27-AD4A-9A46-744BD01FC1D7}" vid="{4B200E08-0E14-C84A-ACAB-47D5F927353A}"/>
    </a:ext>
  </a:extLst>
</a:theme>
</file>

<file path=ppt/theme/theme3.xml><?xml version="1.0" encoding="utf-8"?>
<a:theme xmlns:a="http://schemas.openxmlformats.org/drawingml/2006/main" name="2_Bildbakgrund_grö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mall_FAIR_Barlow" id="{5114D07A-EE27-AD4A-9A46-744BD01FC1D7}" vid="{4B200E08-0E14-C84A-ACAB-47D5F927353A}"/>
    </a:ext>
  </a:extLst>
</a:theme>
</file>

<file path=ppt/theme/theme4.xml><?xml version="1.0" encoding="utf-8"?>
<a:theme xmlns:a="http://schemas.openxmlformats.org/drawingml/2006/main" name="1_Bildbakgrund_grö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mall_FAIR_Barlow" id="{5114D07A-EE27-AD4A-9A46-744BD01FC1D7}" vid="{4B200E08-0E14-C84A-ACAB-47D5F927353A}"/>
    </a:ext>
  </a:extLst>
</a:theme>
</file>

<file path=ppt/theme/theme5.xml><?xml version="1.0" encoding="utf-8"?>
<a:theme xmlns:a="http://schemas.openxmlformats.org/drawingml/2006/main" name="Bakgrund_form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mall_FAIR_Barlow" id="{5114D07A-EE27-AD4A-9A46-744BD01FC1D7}" vid="{F8354CC9-80CA-0542-9563-79736C557AAD}"/>
    </a:ext>
  </a:extLst>
</a:theme>
</file>

<file path=ppt/theme/theme6.xml><?xml version="1.0" encoding="utf-8"?>
<a:theme xmlns:a="http://schemas.openxmlformats.org/drawingml/2006/main" name="1_Bakgrund_form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mall_FAIR_Barlow" id="{5114D07A-EE27-AD4A-9A46-744BD01FC1D7}" vid="{F8354CC9-80CA-0542-9563-79736C557AAD}"/>
    </a:ext>
  </a:extLst>
</a:theme>
</file>

<file path=ppt/theme/theme7.xml><?xml version="1.0" encoding="utf-8"?>
<a:theme xmlns:a="http://schemas.openxmlformats.org/drawingml/2006/main" name="Logotyp_bakgr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mall_FAIR_Barlow" id="{5114D07A-EE27-AD4A-9A46-744BD01FC1D7}" vid="{5386F2DD-149C-1247-BDDE-8C92028E5EAC}"/>
    </a:ext>
  </a:extLst>
</a:theme>
</file>

<file path=ppt/theme/theme8.xml><?xml version="1.0" encoding="utf-8"?>
<a:theme xmlns:a="http://schemas.openxmlformats.org/drawingml/2006/main" name="Logotyp_bakgrund_vi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mall_FAIR_Barlow" id="{5114D07A-EE27-AD4A-9A46-744BD01FC1D7}" vid="{C745F128-CE97-194D-BF5E-48C97DF9B71B}"/>
    </a:ext>
  </a:extLst>
</a:theme>
</file>

<file path=ppt/theme/theme9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9A54F6843948E489AD28DFA489464B5" ma:contentTypeVersion="10" ma:contentTypeDescription="Skapa ett nytt dokument." ma:contentTypeScope="" ma:versionID="e6d7711209ed6eda43f8b918d1f34393">
  <xsd:schema xmlns:xsd="http://www.w3.org/2001/XMLSchema" xmlns:xs="http://www.w3.org/2001/XMLSchema" xmlns:p="http://schemas.microsoft.com/office/2006/metadata/properties" xmlns:ns2="58827a3c-9bf6-499a-8d1b-dc733c8d7f57" targetNamespace="http://schemas.microsoft.com/office/2006/metadata/properties" ma:root="true" ma:fieldsID="6cea7d3149221ea879045c45eebc4185" ns2:_="">
    <xsd:import namespace="58827a3c-9bf6-499a-8d1b-dc733c8d7f5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827a3c-9bf6-499a-8d1b-dc733c8d7f5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E95FCB3-5F3C-489D-B741-B22DD86FF139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8B63D9FB-99AC-4989-B3BD-B25F504783F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F8C6A2B-55BE-44ED-9145-3E94F9FAE00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8827a3c-9bf6-499a-8d1b-dc733c8d7f5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3_Anpassad formgivning</Template>
  <TotalTime>5082</TotalTime>
  <Words>634</Words>
  <Application>Microsoft Macintosh PowerPoint</Application>
  <PresentationFormat>Bredbild</PresentationFormat>
  <Paragraphs>137</Paragraphs>
  <Slides>11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8</vt:i4>
      </vt:variant>
      <vt:variant>
        <vt:lpstr>Tema</vt:lpstr>
      </vt:variant>
      <vt:variant>
        <vt:i4>8</vt:i4>
      </vt:variant>
      <vt:variant>
        <vt:lpstr>Bildrubriker</vt:lpstr>
      </vt:variant>
      <vt:variant>
        <vt:i4>11</vt:i4>
      </vt:variant>
    </vt:vector>
  </HeadingPairs>
  <TitlesOfParts>
    <vt:vector size="27" baseType="lpstr">
      <vt:lpstr>Aptos Light</vt:lpstr>
      <vt:lpstr>Arial</vt:lpstr>
      <vt:lpstr>Helvetica Neue Medium</vt:lpstr>
      <vt:lpstr>Aptos SemiBold</vt:lpstr>
      <vt:lpstr>Calibri</vt:lpstr>
      <vt:lpstr>Aptos</vt:lpstr>
      <vt:lpstr>Barlow</vt:lpstr>
      <vt:lpstr>Helvetica Neue Thin</vt:lpstr>
      <vt:lpstr>Bakgrund_former_vit</vt:lpstr>
      <vt:lpstr>Bildbakgrund_grön</vt:lpstr>
      <vt:lpstr>2_Bildbakgrund_grön</vt:lpstr>
      <vt:lpstr>1_Bildbakgrund_grön</vt:lpstr>
      <vt:lpstr>Bakgrund_former</vt:lpstr>
      <vt:lpstr>1_Bakgrund_former</vt:lpstr>
      <vt:lpstr>Logotyp_bakgrund</vt:lpstr>
      <vt:lpstr>Logotyp_bakgrund_vit</vt:lpstr>
      <vt:lpstr>Strateginen  itä–länsisuuntainen yhteys  osana Pohjois-Euroopan  kehitystä</vt:lpstr>
      <vt:lpstr>Merenkurkun neuvosto EAYY Eurooppalainen alueellisen yhteistyön yhtymä </vt:lpstr>
      <vt:lpstr>Nykytilanne</vt:lpstr>
      <vt:lpstr>Miksi tällä on  merkitystä juuri nyt?</vt:lpstr>
      <vt:lpstr>Nordic Connector</vt:lpstr>
      <vt:lpstr>Mitä Nordic Connector mahdollistaa</vt:lpstr>
      <vt:lpstr>Edistyminen ja  poliittinen tahto</vt:lpstr>
      <vt:lpstr>Tekninen ja  taloudellinen näkökulma</vt:lpstr>
      <vt:lpstr>FLINC – Rahoituksen ja yhteiskunnallisten hyötyjen analyysi Financing large-scale cross-border infrastructure - Case Nordic Connector  </vt:lpstr>
      <vt:lpstr>Keskeiset viestit</vt:lpstr>
      <vt:lpstr>Kiitos!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Evelina Holmgren</dc:creator>
  <cp:lastModifiedBy>Johanna Häggman</cp:lastModifiedBy>
  <cp:revision>58</cp:revision>
  <dcterms:created xsi:type="dcterms:W3CDTF">2020-10-11T18:35:41Z</dcterms:created>
  <dcterms:modified xsi:type="dcterms:W3CDTF">2026-06-02T13:33:59Z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0x01010029A54F6843948E489AD28DFA489464B5</vt:lpwstr>
  </property>
</Properties>
</file>