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theme/theme3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4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5.xml" ContentType="application/vnd.openxmlformats-officedocument.theme+xml"/>
  <Override PartName="/ppt/slideLayouts/slideLayout16.xml" ContentType="application/vnd.openxmlformats-officedocument.presentationml.slideLayout+xml"/>
  <Override PartName="/ppt/theme/theme6.xml" ContentType="application/vnd.openxmlformats-officedocument.theme+xml"/>
  <Override PartName="/ppt/slideLayouts/slideLayout17.xml" ContentType="application/vnd.openxmlformats-officedocument.presentationml.slideLayout+xml"/>
  <Override PartName="/ppt/theme/theme7.xml" ContentType="application/vnd.openxmlformats-officedocument.theme+xml"/>
  <Override PartName="/ppt/slideLayouts/slideLayout18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734" r:id="rId4"/>
    <p:sldMasterId id="2147483749" r:id="rId5"/>
    <p:sldMasterId id="2147483764" r:id="rId6"/>
    <p:sldMasterId id="2147483759" r:id="rId7"/>
    <p:sldMasterId id="2147483723" r:id="rId8"/>
    <p:sldMasterId id="2147483767" r:id="rId9"/>
    <p:sldMasterId id="2147483691" r:id="rId10"/>
    <p:sldMasterId id="2147483684" r:id="rId11"/>
  </p:sldMasterIdLst>
  <p:notesMasterIdLst>
    <p:notesMasterId r:id="rId23"/>
  </p:notesMasterIdLst>
  <p:sldIdLst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</p:sldIdLst>
  <p:sldSz cx="12192000" cy="6858000"/>
  <p:notesSz cx="6858000" cy="9144000"/>
  <p:embeddedFontLst>
    <p:embeddedFont>
      <p:font typeface="Aptos Light" panose="020B0004020202020204" pitchFamily="34" charset="0"/>
      <p:regular r:id="rId24"/>
      <p:italic r:id="rId25"/>
    </p:embeddedFont>
    <p:embeddedFont>
      <p:font typeface="Aptos SemiBold" panose="020B0004020202020204" pitchFamily="34" charset="0"/>
      <p:regular r:id="rId26"/>
      <p:bold r:id="rId27"/>
      <p:italic r:id="rId28"/>
      <p:boldItalic r:id="rId29"/>
    </p:embeddedFont>
    <p:embeddedFont>
      <p:font typeface="Barlow" pitchFamily="2" charset="77"/>
      <p:regular r:id="rId30"/>
      <p:bold r:id="rId31"/>
      <p:italic r:id="rId32"/>
      <p:boldItalic r:id="rId33"/>
    </p:embeddedFont>
  </p:embeddedFontLst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A3C"/>
    <a:srgbClr val="5A9AB0"/>
    <a:srgbClr val="E1DFD9"/>
    <a:srgbClr val="E0963C"/>
    <a:srgbClr val="5A1E1E"/>
    <a:srgbClr val="00321E"/>
    <a:srgbClr val="A7B5B9"/>
    <a:srgbClr val="487846"/>
    <a:srgbClr val="FFFFFF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053"/>
    <p:restoredTop sz="94626"/>
  </p:normalViewPr>
  <p:slideViewPr>
    <p:cSldViewPr snapToGrid="0" snapToObjects="1">
      <p:cViewPr varScale="1">
        <p:scale>
          <a:sx n="127" d="100"/>
          <a:sy n="127" d="100"/>
        </p:scale>
        <p:origin x="1080" y="19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97" d="100"/>
          <a:sy n="97" d="100"/>
        </p:scale>
        <p:origin x="3120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font" Target="fonts/font3.fntdata"/><Relationship Id="rId21" Type="http://schemas.openxmlformats.org/officeDocument/2006/relationships/slide" Target="slides/slide10.xml"/><Relationship Id="rId34" Type="http://schemas.openxmlformats.org/officeDocument/2006/relationships/presProps" Target="presProp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2" Type="http://schemas.openxmlformats.org/officeDocument/2006/relationships/customXml" Target="../customXml/item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font" Target="fonts/font6.fntdata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theme" Target="theme/theme1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8.xml"/><Relationship Id="rId31" Type="http://schemas.openxmlformats.org/officeDocument/2006/relationships/font" Target="fonts/font8.fntdata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viewProps" Target="viewProps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7D7DCF-5F8A-9742-A865-D2C8431721D1}" type="datetimeFigureOut">
              <a:rPr lang="sv-SE" smtClean="0"/>
              <a:t>2026-06-02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sv-SE"/>
              <a:t>Redigera format för bakgrundstext
Nivå två
Nivå tre
Nivå fyra
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D1AAD2-EDA2-0744-A0A9-B4F76778628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654503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6.sv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svg"/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7.svg"/><Relationship Id="rId1" Type="http://schemas.openxmlformats.org/officeDocument/2006/relationships/slideMaster" Target="../slideMasters/slideMaster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3.sv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6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rubrik 1">
            <a:extLst>
              <a:ext uri="{FF2B5EF4-FFF2-40B4-BE49-F238E27FC236}">
                <a16:creationId xmlns:a16="http://schemas.microsoft.com/office/drawing/2014/main" id="{D3E62C90-A71A-4840-98FB-636BBE3978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8583" y="1490767"/>
            <a:ext cx="10559155" cy="132556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>
              <a:defRPr sz="3600" baseline="0">
                <a:solidFill>
                  <a:schemeClr val="tx1"/>
                </a:solidFill>
                <a:latin typeface="Barlow" pitchFamily="2" charset="77"/>
              </a:defRPr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8" name="Platshållare för innehåll 2">
            <a:extLst>
              <a:ext uri="{FF2B5EF4-FFF2-40B4-BE49-F238E27FC236}">
                <a16:creationId xmlns:a16="http://schemas.microsoft.com/office/drawing/2014/main" id="{CCD026E3-E8AC-9449-A77B-0566CECDD55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28582" y="2960589"/>
            <a:ext cx="10559155" cy="2364447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000" b="0" i="0" baseline="0">
                <a:solidFill>
                  <a:schemeClr val="tx1"/>
                </a:solidFill>
                <a:latin typeface="Barlow" pitchFamily="2" charset="77"/>
                <a:ea typeface="Helvetica Neue Thin" panose="020B0403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83BEABBF-DD97-69CE-0D7D-46BE356C6103}"/>
              </a:ext>
            </a:extLst>
          </p:cNvPr>
          <p:cNvPicPr>
            <a:picLocks noChangeAspect="1"/>
          </p:cNvPicPr>
          <p:nvPr userDrawn="1"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l="35369"/>
          <a:stretch/>
        </p:blipFill>
        <p:spPr>
          <a:xfrm>
            <a:off x="0" y="6207540"/>
            <a:ext cx="2441050" cy="650460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AD66384F-70FF-4C56-6E12-118CD0856B64}"/>
              </a:ext>
            </a:extLst>
          </p:cNvPr>
          <p:cNvPicPr>
            <a:picLocks noChangeAspect="1"/>
          </p:cNvPicPr>
          <p:nvPr userDrawn="1"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r="39042"/>
          <a:stretch/>
        </p:blipFill>
        <p:spPr>
          <a:xfrm>
            <a:off x="7884805" y="5669391"/>
            <a:ext cx="4307195" cy="1216890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6282770A-EA08-4250-0F28-67ECA7ECB4B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335572" y="6445464"/>
            <a:ext cx="2897425" cy="499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8080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B88DCF1-52CF-83EE-9BD6-DE5DD6FD65A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23195" b="12429"/>
          <a:stretch>
            <a:fillRect/>
          </a:stretch>
        </p:blipFill>
        <p:spPr>
          <a:xfrm rot="10800000"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ubrik 1">
            <a:extLst>
              <a:ext uri="{FF2B5EF4-FFF2-40B4-BE49-F238E27FC236}">
                <a16:creationId xmlns:a16="http://schemas.microsoft.com/office/drawing/2014/main" id="{2DB5E90D-2CF5-4747-8472-6FAC6901EA4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6818" y="1898072"/>
            <a:ext cx="7160307" cy="2104367"/>
          </a:xfrm>
          <a:prstGeom prst="rect">
            <a:avLst/>
          </a:prstGeom>
        </p:spPr>
        <p:txBody>
          <a:bodyPr anchor="b" anchorCtr="0"/>
          <a:lstStyle>
            <a:lvl1pPr algn="l">
              <a:defRPr sz="3600" b="1" i="0" cap="none" baseline="0">
                <a:solidFill>
                  <a:schemeClr val="bg1"/>
                </a:solidFill>
                <a:latin typeface="Aptos SemiBold" panose="020B0004020202020204" pitchFamily="34" charset="0"/>
              </a:defRPr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A95BBC5-2DED-C3AA-39A1-9B7E54D6D76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6613" y="4502150"/>
            <a:ext cx="5424487" cy="1779588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 sz="1800">
                <a:solidFill>
                  <a:schemeClr val="bg1"/>
                </a:solidFill>
                <a:latin typeface="Aptos" panose="020B0004020202020204" pitchFamily="34" charset="0"/>
              </a:defRPr>
            </a:lvl1pPr>
            <a:lvl2pPr>
              <a:buFontTx/>
              <a:buNone/>
              <a:defRPr sz="1800">
                <a:solidFill>
                  <a:schemeClr val="bg1"/>
                </a:solidFill>
                <a:latin typeface="Aptos" panose="020B0004020202020204" pitchFamily="34" charset="0"/>
              </a:defRPr>
            </a:lvl2pPr>
            <a:lvl3pPr>
              <a:buFontTx/>
              <a:buNone/>
              <a:defRPr sz="1800">
                <a:solidFill>
                  <a:schemeClr val="bg1"/>
                </a:solidFill>
                <a:latin typeface="Aptos" panose="020B0004020202020204" pitchFamily="34" charset="0"/>
              </a:defRPr>
            </a:lvl3pPr>
            <a:lvl4pPr>
              <a:buFontTx/>
              <a:buNone/>
              <a:defRPr sz="1800">
                <a:solidFill>
                  <a:schemeClr val="bg1"/>
                </a:solidFill>
                <a:latin typeface="Aptos" panose="020B0004020202020204" pitchFamily="34" charset="0"/>
              </a:defRPr>
            </a:lvl4pPr>
            <a:lvl5pPr>
              <a:buFontTx/>
              <a:buNone/>
              <a:defRPr sz="1800">
                <a:solidFill>
                  <a:schemeClr val="bg1"/>
                </a:solidFill>
                <a:latin typeface="Aptos" panose="020B00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FI" dirty="0"/>
          </a:p>
        </p:txBody>
      </p:sp>
      <p:pic>
        <p:nvPicPr>
          <p:cNvPr id="8" name="Bildobjekt 4">
            <a:extLst>
              <a:ext uri="{FF2B5EF4-FFF2-40B4-BE49-F238E27FC236}">
                <a16:creationId xmlns:a16="http://schemas.microsoft.com/office/drawing/2014/main" id="{E59072CC-EDC2-076C-D11B-D1E1A21230E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9777092" y="284095"/>
            <a:ext cx="2124537" cy="725003"/>
          </a:xfrm>
          <a:prstGeom prst="rect">
            <a:avLst/>
          </a:prstGeom>
        </p:spPr>
      </p:pic>
      <p:pic>
        <p:nvPicPr>
          <p:cNvPr id="9" name="Picture 12">
            <a:extLst>
              <a:ext uri="{FF2B5EF4-FFF2-40B4-BE49-F238E27FC236}">
                <a16:creationId xmlns:a16="http://schemas.microsoft.com/office/drawing/2014/main" id="{B7FF95FB-8EC4-03EE-0073-B26CB720638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857988" y="604809"/>
            <a:ext cx="2362744" cy="371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4596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rubrik 1">
            <a:extLst>
              <a:ext uri="{FF2B5EF4-FFF2-40B4-BE49-F238E27FC236}">
                <a16:creationId xmlns:a16="http://schemas.microsoft.com/office/drawing/2014/main" id="{D6E96016-0DFC-2BDD-6AB3-948E9CCCAC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650" y="1490767"/>
            <a:ext cx="6797169" cy="1325563"/>
          </a:xfrm>
          <a:prstGeom prst="rect">
            <a:avLst/>
          </a:prstGeom>
        </p:spPr>
        <p:txBody>
          <a:bodyPr vert="horz" lIns="0" tIns="45720" rIns="91440" bIns="45720" rtlCol="0" anchor="t" anchorCtr="0">
            <a:noAutofit/>
          </a:bodyPr>
          <a:lstStyle>
            <a:lvl1pPr algn="l">
              <a:defRPr sz="3600" b="1" i="0" baseline="0"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5" name="Platshållare för innehåll 2">
            <a:extLst>
              <a:ext uri="{FF2B5EF4-FFF2-40B4-BE49-F238E27FC236}">
                <a16:creationId xmlns:a16="http://schemas.microsoft.com/office/drawing/2014/main" id="{29CFC0F3-58A9-51B8-E50F-73823E3A8A2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26649" y="2960589"/>
            <a:ext cx="6797169" cy="2364447"/>
          </a:xfrm>
          <a:prstGeom prst="rect">
            <a:avLst/>
          </a:prstGeom>
        </p:spPr>
        <p:txBody>
          <a:bodyPr lIns="0">
            <a:noAutofit/>
          </a:bodyPr>
          <a:lstStyle>
            <a:lvl1pPr algn="l">
              <a:buFont typeface="Arial" panose="020B0604020202020204" pitchFamily="34" charset="0"/>
              <a:buChar char="•"/>
              <a:defRPr sz="2000" b="0" i="0" baseline="0">
                <a:solidFill>
                  <a:schemeClr val="bg1"/>
                </a:solidFill>
                <a:latin typeface="Aptos" panose="020B0004020202020204" pitchFamily="34" charset="0"/>
                <a:ea typeface="Helvetica Neue Thin" panose="020B0403020202020204" pitchFamily="34" charset="0"/>
                <a:cs typeface="Arial" panose="020B0604020202020204" pitchFamily="34" charset="0"/>
              </a:defRPr>
            </a:lvl1pPr>
            <a:lvl2pPr>
              <a:defRPr sz="2000">
                <a:solidFill>
                  <a:schemeClr val="bg1"/>
                </a:solidFill>
                <a:latin typeface="Aptos" panose="020B0004020202020204" pitchFamily="34" charset="0"/>
              </a:defRPr>
            </a:lvl2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8547597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57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D5AA80C-282D-D7ED-DAC8-26A009555116}"/>
              </a:ext>
            </a:extLst>
          </p:cNvPr>
          <p:cNvSpPr/>
          <p:nvPr userDrawn="1"/>
        </p:nvSpPr>
        <p:spPr>
          <a:xfrm>
            <a:off x="0" y="5859263"/>
            <a:ext cx="12192000" cy="998737"/>
          </a:xfrm>
          <a:prstGeom prst="rect">
            <a:avLst/>
          </a:prstGeom>
          <a:solidFill>
            <a:srgbClr val="E1DFD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2" name="Picture 10">
            <a:extLst>
              <a:ext uri="{FF2B5EF4-FFF2-40B4-BE49-F238E27FC236}">
                <a16:creationId xmlns:a16="http://schemas.microsoft.com/office/drawing/2014/main" id="{122E396C-405F-FD93-0E3A-641245679F5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-79513" y="4107034"/>
            <a:ext cx="12271513" cy="3195706"/>
          </a:xfrm>
          <a:prstGeom prst="rect">
            <a:avLst/>
          </a:prstGeom>
        </p:spPr>
      </p:pic>
      <p:sp>
        <p:nvSpPr>
          <p:cNvPr id="13" name="Rubrik 1">
            <a:extLst>
              <a:ext uri="{FF2B5EF4-FFF2-40B4-BE49-F238E27FC236}">
                <a16:creationId xmlns:a16="http://schemas.microsoft.com/office/drawing/2014/main" id="{2DB5E90D-2CF5-4747-8472-6FAC6901EA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6818" y="1898072"/>
            <a:ext cx="7160307" cy="2104367"/>
          </a:xfrm>
          <a:prstGeom prst="rect">
            <a:avLst/>
          </a:prstGeom>
        </p:spPr>
        <p:txBody>
          <a:bodyPr anchor="b" anchorCtr="0"/>
          <a:lstStyle>
            <a:lvl1pPr algn="l">
              <a:defRPr sz="3600" cap="all" baseline="0">
                <a:solidFill>
                  <a:schemeClr val="bg1"/>
                </a:solidFill>
                <a:latin typeface="Barlow" pitchFamily="2" charset="77"/>
              </a:defRPr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</p:spTree>
    <p:extLst>
      <p:ext uri="{BB962C8B-B14F-4D97-AF65-F5344CB8AC3E}">
        <p14:creationId xmlns:p14="http://schemas.microsoft.com/office/powerpoint/2010/main" val="35614094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rubrik 1">
            <a:extLst>
              <a:ext uri="{FF2B5EF4-FFF2-40B4-BE49-F238E27FC236}">
                <a16:creationId xmlns:a16="http://schemas.microsoft.com/office/drawing/2014/main" id="{D3E62C90-A71A-4840-98FB-636BBE3978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989" y="1490767"/>
            <a:ext cx="5267417" cy="1325563"/>
          </a:xfrm>
          <a:prstGeom prst="rect">
            <a:avLst/>
          </a:prstGeom>
        </p:spPr>
        <p:txBody>
          <a:bodyPr vert="horz" lIns="0" tIns="45720" rIns="91440" bIns="45720" rtlCol="0" anchor="t" anchorCtr="0">
            <a:noAutofit/>
          </a:bodyPr>
          <a:lstStyle>
            <a:lvl1pPr algn="l">
              <a:defRPr sz="3600" baseline="0">
                <a:solidFill>
                  <a:schemeClr val="tx1"/>
                </a:solidFill>
                <a:latin typeface="Aptos" panose="020B0004020202020204" pitchFamily="34" charset="0"/>
              </a:defRPr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8" name="Platshållare för innehåll 2">
            <a:extLst>
              <a:ext uri="{FF2B5EF4-FFF2-40B4-BE49-F238E27FC236}">
                <a16:creationId xmlns:a16="http://schemas.microsoft.com/office/drawing/2014/main" id="{CCD026E3-E8AC-9449-A77B-0566CECDD55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07988" y="2960589"/>
            <a:ext cx="5267417" cy="2364447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 algn="l">
              <a:buFontTx/>
              <a:buNone/>
              <a:defRPr sz="2000" b="0" i="0" baseline="0">
                <a:solidFill>
                  <a:schemeClr val="tx1"/>
                </a:solidFill>
                <a:latin typeface="Aptos" panose="020B0004020202020204" pitchFamily="34" charset="0"/>
                <a:ea typeface="Helvetica Neue Thin" panose="020B0403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15576383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rubrik 1">
            <a:extLst>
              <a:ext uri="{FF2B5EF4-FFF2-40B4-BE49-F238E27FC236}">
                <a16:creationId xmlns:a16="http://schemas.microsoft.com/office/drawing/2014/main" id="{D3E62C90-A71A-4840-98FB-636BBE3978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8583" y="1490767"/>
            <a:ext cx="10559155" cy="132556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>
              <a:defRPr sz="3600" baseline="0">
                <a:solidFill>
                  <a:schemeClr val="tx1"/>
                </a:solidFill>
                <a:latin typeface="Barlow" pitchFamily="2" charset="77"/>
              </a:defRPr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8" name="Platshållare för innehåll 2">
            <a:extLst>
              <a:ext uri="{FF2B5EF4-FFF2-40B4-BE49-F238E27FC236}">
                <a16:creationId xmlns:a16="http://schemas.microsoft.com/office/drawing/2014/main" id="{CCD026E3-E8AC-9449-A77B-0566CECDD55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28582" y="2960589"/>
            <a:ext cx="10559155" cy="2364447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000" b="0" i="0" baseline="0">
                <a:solidFill>
                  <a:schemeClr val="tx1"/>
                </a:solidFill>
                <a:latin typeface="Barlow" pitchFamily="2" charset="77"/>
                <a:ea typeface="Helvetica Neue Thin" panose="020B0403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pic>
        <p:nvPicPr>
          <p:cNvPr id="3" name="Picture 5">
            <a:extLst>
              <a:ext uri="{FF2B5EF4-FFF2-40B4-BE49-F238E27FC236}">
                <a16:creationId xmlns:a16="http://schemas.microsoft.com/office/drawing/2014/main" id="{4C02BAEF-44A8-B9E9-8B34-89971FB2AE5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6228183" y="5830902"/>
            <a:ext cx="5963817" cy="1027098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9FE4506D-30C5-2119-E3CE-5B691CF0691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740051" y="6122790"/>
            <a:ext cx="4781657" cy="823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6642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rubrik 1">
            <a:extLst>
              <a:ext uri="{FF2B5EF4-FFF2-40B4-BE49-F238E27FC236}">
                <a16:creationId xmlns:a16="http://schemas.microsoft.com/office/drawing/2014/main" id="{D3E62C90-A71A-4840-98FB-636BBE3978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8583" y="1490767"/>
            <a:ext cx="10559155" cy="132556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>
              <a:defRPr sz="3600" baseline="0">
                <a:solidFill>
                  <a:schemeClr val="tx1"/>
                </a:solidFill>
                <a:latin typeface="Barlow" pitchFamily="2" charset="77"/>
              </a:defRPr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8" name="Platshållare för innehåll 2">
            <a:extLst>
              <a:ext uri="{FF2B5EF4-FFF2-40B4-BE49-F238E27FC236}">
                <a16:creationId xmlns:a16="http://schemas.microsoft.com/office/drawing/2014/main" id="{CCD026E3-E8AC-9449-A77B-0566CECDD55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28582" y="2960589"/>
            <a:ext cx="10559155" cy="2364447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000" b="0" i="0" baseline="0">
                <a:solidFill>
                  <a:schemeClr val="tx1"/>
                </a:solidFill>
                <a:latin typeface="Barlow" pitchFamily="2" charset="77"/>
                <a:ea typeface="Helvetica Neue Thin" panose="020B0403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pic>
        <p:nvPicPr>
          <p:cNvPr id="3" name="Picture 5">
            <a:extLst>
              <a:ext uri="{FF2B5EF4-FFF2-40B4-BE49-F238E27FC236}">
                <a16:creationId xmlns:a16="http://schemas.microsoft.com/office/drawing/2014/main" id="{4C02BAEF-44A8-B9E9-8B34-89971FB2AE5B}"/>
              </a:ext>
            </a:extLst>
          </p:cNvPr>
          <p:cNvPicPr>
            <a:picLocks noChangeAspect="1"/>
          </p:cNvPicPr>
          <p:nvPr userDrawn="1"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l="45365" r="1"/>
          <a:stretch/>
        </p:blipFill>
        <p:spPr>
          <a:xfrm>
            <a:off x="-28281" y="5505947"/>
            <a:ext cx="4289196" cy="1352053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9FE4506D-30C5-2119-E3CE-5B691CF0691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88899" y="6224820"/>
            <a:ext cx="5701694" cy="716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6889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857DB11F-B0D7-A6C5-DF83-4F28E41F62F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5284922" y="-15714"/>
            <a:ext cx="6907078" cy="6907078"/>
          </a:xfrm>
          <a:prstGeom prst="rect">
            <a:avLst/>
          </a:prstGeom>
        </p:spPr>
      </p:pic>
      <p:pic>
        <p:nvPicPr>
          <p:cNvPr id="2" name="Bildobjekt 4">
            <a:extLst>
              <a:ext uri="{FF2B5EF4-FFF2-40B4-BE49-F238E27FC236}">
                <a16:creationId xmlns:a16="http://schemas.microsoft.com/office/drawing/2014/main" id="{45B894A5-45A9-64BB-97C0-2AC184B6BB9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777092" y="5898766"/>
            <a:ext cx="2124537" cy="722465"/>
          </a:xfrm>
          <a:prstGeom prst="rect">
            <a:avLst/>
          </a:prstGeom>
        </p:spPr>
      </p:pic>
      <p:sp>
        <p:nvSpPr>
          <p:cNvPr id="3" name="Platshållare för rubrik 1">
            <a:extLst>
              <a:ext uri="{FF2B5EF4-FFF2-40B4-BE49-F238E27FC236}">
                <a16:creationId xmlns:a16="http://schemas.microsoft.com/office/drawing/2014/main" id="{35765AE0-EF14-4B7D-12CF-4B501AC77C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8584" y="1490767"/>
            <a:ext cx="4894884" cy="1325563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>
              <a:defRPr sz="3600" baseline="0">
                <a:solidFill>
                  <a:schemeClr val="tx1"/>
                </a:solidFill>
                <a:latin typeface="Barlow" pitchFamily="2" charset="77"/>
              </a:defRPr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4" name="Platshållare för innehåll 2">
            <a:extLst>
              <a:ext uri="{FF2B5EF4-FFF2-40B4-BE49-F238E27FC236}">
                <a16:creationId xmlns:a16="http://schemas.microsoft.com/office/drawing/2014/main" id="{F49ED6DD-6A61-71FA-B3DC-BB9FE85AC56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28583" y="2960589"/>
            <a:ext cx="4894884" cy="2364447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000" b="0" i="0" baseline="0">
                <a:solidFill>
                  <a:schemeClr val="tx1"/>
                </a:solidFill>
                <a:latin typeface="Barlow" pitchFamily="2" charset="77"/>
                <a:ea typeface="Helvetica Neue Thin" panose="020B0403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6C51277-5F34-F24D-F56A-C696F79DA02A}"/>
              </a:ext>
            </a:extLst>
          </p:cNvPr>
          <p:cNvGrpSpPr/>
          <p:nvPr userDrawn="1"/>
        </p:nvGrpSpPr>
        <p:grpSpPr>
          <a:xfrm>
            <a:off x="9724108" y="4806388"/>
            <a:ext cx="121479" cy="121479"/>
            <a:chOff x="6556213" y="1193800"/>
            <a:chExt cx="197679" cy="197679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A1CA2D26-6562-D235-CB19-1F285BBC105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558905" y="1193800"/>
              <a:ext cx="192295" cy="197679"/>
            </a:xfrm>
            <a:prstGeom prst="line">
              <a:avLst/>
            </a:prstGeom>
            <a:ln w="41275" cap="rnd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E9C5E0A7-59E2-EA15-DCA0-6DAF1751A50B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6558905" y="1193800"/>
              <a:ext cx="192295" cy="197679"/>
            </a:xfrm>
            <a:prstGeom prst="line">
              <a:avLst/>
            </a:prstGeom>
            <a:ln w="41275" cap="rnd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F648EFD-6AA5-5F60-B6E0-CC0EF7F1D7FF}"/>
              </a:ext>
            </a:extLst>
          </p:cNvPr>
          <p:cNvGrpSpPr/>
          <p:nvPr userDrawn="1"/>
        </p:nvGrpSpPr>
        <p:grpSpPr>
          <a:xfrm>
            <a:off x="9120336" y="4743617"/>
            <a:ext cx="121479" cy="121479"/>
            <a:chOff x="6556213" y="1193800"/>
            <a:chExt cx="197679" cy="197679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6168032F-3D9E-BE88-B642-E75A1AC3A6E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558905" y="1193800"/>
              <a:ext cx="192295" cy="197679"/>
            </a:xfrm>
            <a:prstGeom prst="line">
              <a:avLst/>
            </a:prstGeom>
            <a:ln w="41275" cap="rnd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D8E1CE67-1240-9D21-25E7-8665FCE5E8E0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6558905" y="1193800"/>
              <a:ext cx="192295" cy="197679"/>
            </a:xfrm>
            <a:prstGeom prst="line">
              <a:avLst/>
            </a:prstGeom>
            <a:ln w="41275" cap="rnd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88347FE-788B-14DE-0A89-F24661BF01DE}"/>
              </a:ext>
            </a:extLst>
          </p:cNvPr>
          <p:cNvGrpSpPr/>
          <p:nvPr userDrawn="1"/>
        </p:nvGrpSpPr>
        <p:grpSpPr>
          <a:xfrm>
            <a:off x="7850018" y="6290847"/>
            <a:ext cx="121479" cy="121479"/>
            <a:chOff x="6556213" y="1193800"/>
            <a:chExt cx="197679" cy="197679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DDF5DE16-4FCE-17C0-1B28-153619719AD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558905" y="1193800"/>
              <a:ext cx="192295" cy="197679"/>
            </a:xfrm>
            <a:prstGeom prst="line">
              <a:avLst/>
            </a:prstGeom>
            <a:ln w="41275" cap="rnd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023DDB85-13E3-5F2F-269D-696F13D18F17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6558905" y="1193800"/>
              <a:ext cx="192295" cy="197679"/>
            </a:xfrm>
            <a:prstGeom prst="line">
              <a:avLst/>
            </a:prstGeom>
            <a:ln w="41275" cap="rnd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C54EF7B-1162-5174-35F2-9544319F4EBC}"/>
              </a:ext>
            </a:extLst>
          </p:cNvPr>
          <p:cNvGrpSpPr/>
          <p:nvPr userDrawn="1"/>
        </p:nvGrpSpPr>
        <p:grpSpPr>
          <a:xfrm>
            <a:off x="10704512" y="4221088"/>
            <a:ext cx="121479" cy="121479"/>
            <a:chOff x="6556213" y="1193800"/>
            <a:chExt cx="197679" cy="197679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9BCD0FA1-756B-24D0-13E2-6B4557A019E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558905" y="1193800"/>
              <a:ext cx="192295" cy="197679"/>
            </a:xfrm>
            <a:prstGeom prst="line">
              <a:avLst/>
            </a:prstGeom>
            <a:ln w="41275" cap="rnd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B6BAD1D8-33CA-386E-2BDF-D41923C15D4B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6558905" y="1193800"/>
              <a:ext cx="192295" cy="197679"/>
            </a:xfrm>
            <a:prstGeom prst="line">
              <a:avLst/>
            </a:prstGeom>
            <a:ln w="41275" cap="rnd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498136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rubrik 2">
            <a:extLst>
              <a:ext uri="{FF2B5EF4-FFF2-40B4-BE49-F238E27FC236}">
                <a16:creationId xmlns:a16="http://schemas.microsoft.com/office/drawing/2014/main" id="{E0AF7DB7-52A6-1E48-B16B-80D454024B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" y="5003335"/>
            <a:ext cx="12192000" cy="506511"/>
          </a:xfrm>
        </p:spPr>
        <p:txBody>
          <a:bodyPr/>
          <a:lstStyle>
            <a:lvl1pPr marL="0" indent="0" algn="ctr">
              <a:buNone/>
              <a:defRPr sz="2000" b="0" i="0" baseline="0">
                <a:solidFill>
                  <a:schemeClr val="tx1"/>
                </a:solidFill>
                <a:latin typeface="Barlow" pitchFamily="2" charset="77"/>
                <a:ea typeface="Helvetica Neue Thin" panose="020B0403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Klicka här för att ändra mall för underrubrikformat</a:t>
            </a:r>
          </a:p>
        </p:txBody>
      </p:sp>
      <p:sp>
        <p:nvSpPr>
          <p:cNvPr id="5" name="Platshållare för datum 3">
            <a:extLst>
              <a:ext uri="{FF2B5EF4-FFF2-40B4-BE49-F238E27FC236}">
                <a16:creationId xmlns:a16="http://schemas.microsoft.com/office/drawing/2014/main" id="{5612BDC6-7FF7-E04C-ADA2-C50C18ED47F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012556" y="284095"/>
            <a:ext cx="11794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 b="0" i="0" baseline="0">
                <a:solidFill>
                  <a:schemeClr val="tx1"/>
                </a:solidFill>
                <a:latin typeface="Barlow" pitchFamily="2" charset="77"/>
                <a:ea typeface="Helvetica Neue Thin" panose="020B0403020202020204" pitchFamily="34" charset="0"/>
                <a:cs typeface="Arial" panose="020B0604020202020204" pitchFamily="34" charset="0"/>
              </a:defRPr>
            </a:lvl1pPr>
          </a:lstStyle>
          <a:p>
            <a:fld id="{5763E27D-B58A-0447-AC08-242D3585EF82}" type="datetimeFigureOut">
              <a:rPr lang="sv-SE" smtClean="0"/>
              <a:pPr/>
              <a:t>2026-06-02</a:t>
            </a:fld>
            <a:endParaRPr lang="sv-SE" sz="800" dirty="0"/>
          </a:p>
        </p:txBody>
      </p:sp>
    </p:spTree>
    <p:extLst>
      <p:ext uri="{BB962C8B-B14F-4D97-AF65-F5344CB8AC3E}">
        <p14:creationId xmlns:p14="http://schemas.microsoft.com/office/powerpoint/2010/main" val="42846012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rubrik 2">
            <a:extLst>
              <a:ext uri="{FF2B5EF4-FFF2-40B4-BE49-F238E27FC236}">
                <a16:creationId xmlns:a16="http://schemas.microsoft.com/office/drawing/2014/main" id="{E0AF7DB7-52A6-1E48-B16B-80D454024B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" y="5003335"/>
            <a:ext cx="12192000" cy="506511"/>
          </a:xfrm>
        </p:spPr>
        <p:txBody>
          <a:bodyPr/>
          <a:lstStyle>
            <a:lvl1pPr marL="0" indent="0" algn="ctr">
              <a:buNone/>
              <a:defRPr sz="2400" b="0" i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sv-SE" dirty="0"/>
          </a:p>
        </p:txBody>
      </p:sp>
      <p:sp>
        <p:nvSpPr>
          <p:cNvPr id="5" name="Underrubrik 2">
            <a:extLst>
              <a:ext uri="{FF2B5EF4-FFF2-40B4-BE49-F238E27FC236}">
                <a16:creationId xmlns:a16="http://schemas.microsoft.com/office/drawing/2014/main" id="{59BA4A8C-C58A-474F-8BAA-A68EDD0E16D0}"/>
              </a:ext>
            </a:extLst>
          </p:cNvPr>
          <p:cNvSpPr txBox="1">
            <a:spLocks/>
          </p:cNvSpPr>
          <p:nvPr userDrawn="1"/>
        </p:nvSpPr>
        <p:spPr>
          <a:xfrm>
            <a:off x="-1" y="4929147"/>
            <a:ext cx="12192000" cy="506511"/>
          </a:xfr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 baseline="0">
                <a:solidFill>
                  <a:schemeClr val="tx1"/>
                </a:solidFill>
                <a:latin typeface="Barlow" pitchFamily="2" charset="77"/>
                <a:ea typeface="Helvetica Neue Thin" panose="020B0403020202020204" pitchFamily="34" charset="0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2000" dirty="0"/>
              <a:t>Klicka här för att ändra mall för underrubrikformat</a:t>
            </a:r>
          </a:p>
        </p:txBody>
      </p:sp>
      <p:sp>
        <p:nvSpPr>
          <p:cNvPr id="6" name="Platshållare för datum 3">
            <a:extLst>
              <a:ext uri="{FF2B5EF4-FFF2-40B4-BE49-F238E27FC236}">
                <a16:creationId xmlns:a16="http://schemas.microsoft.com/office/drawing/2014/main" id="{D252C4E0-54DD-034C-B99B-B9D09D8273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012556" y="284095"/>
            <a:ext cx="11794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 b="0" i="0" baseline="0">
                <a:solidFill>
                  <a:schemeClr val="tx1"/>
                </a:solidFill>
                <a:latin typeface="Barlow" pitchFamily="2" charset="77"/>
                <a:ea typeface="Helvetica Neue Thin" panose="020B0403020202020204" pitchFamily="34" charset="0"/>
                <a:cs typeface="Arial" panose="020B0604020202020204" pitchFamily="34" charset="0"/>
              </a:defRPr>
            </a:lvl1pPr>
          </a:lstStyle>
          <a:p>
            <a:fld id="{5763E27D-B58A-0447-AC08-242D3585EF82}" type="datetimeFigureOut">
              <a:rPr lang="sv-SE" smtClean="0"/>
              <a:pPr/>
              <a:t>2026-06-02</a:t>
            </a:fld>
            <a:endParaRPr lang="sv-SE" sz="800" dirty="0"/>
          </a:p>
        </p:txBody>
      </p:sp>
    </p:spTree>
    <p:extLst>
      <p:ext uri="{BB962C8B-B14F-4D97-AF65-F5344CB8AC3E}">
        <p14:creationId xmlns:p14="http://schemas.microsoft.com/office/powerpoint/2010/main" val="2985888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rubrik 1">
            <a:extLst>
              <a:ext uri="{FF2B5EF4-FFF2-40B4-BE49-F238E27FC236}">
                <a16:creationId xmlns:a16="http://schemas.microsoft.com/office/drawing/2014/main" id="{D3E62C90-A71A-4840-98FB-636BBE3978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8583" y="1490767"/>
            <a:ext cx="10559155" cy="132556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>
              <a:defRPr sz="3600" baseline="0">
                <a:solidFill>
                  <a:schemeClr val="tx1"/>
                </a:solidFill>
                <a:latin typeface="Barlow" pitchFamily="2" charset="77"/>
              </a:defRPr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8" name="Platshållare för innehåll 2">
            <a:extLst>
              <a:ext uri="{FF2B5EF4-FFF2-40B4-BE49-F238E27FC236}">
                <a16:creationId xmlns:a16="http://schemas.microsoft.com/office/drawing/2014/main" id="{CCD026E3-E8AC-9449-A77B-0566CECDD55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28582" y="2960589"/>
            <a:ext cx="10559155" cy="2364447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000" b="0" i="0" baseline="0">
                <a:solidFill>
                  <a:schemeClr val="tx1"/>
                </a:solidFill>
                <a:latin typeface="Barlow" pitchFamily="2" charset="77"/>
                <a:ea typeface="Helvetica Neue Thin" panose="020B0403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pic>
        <p:nvPicPr>
          <p:cNvPr id="3" name="Picture 5">
            <a:extLst>
              <a:ext uri="{FF2B5EF4-FFF2-40B4-BE49-F238E27FC236}">
                <a16:creationId xmlns:a16="http://schemas.microsoft.com/office/drawing/2014/main" id="{4C02BAEF-44A8-B9E9-8B34-89971FB2AE5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6228183" y="5830902"/>
            <a:ext cx="5963817" cy="1027098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9FE4506D-30C5-2119-E3CE-5B691CF0691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-740049" y="6122790"/>
            <a:ext cx="4781653" cy="823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1024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rubrik 1">
            <a:extLst>
              <a:ext uri="{FF2B5EF4-FFF2-40B4-BE49-F238E27FC236}">
                <a16:creationId xmlns:a16="http://schemas.microsoft.com/office/drawing/2014/main" id="{D3E62C90-A71A-4840-98FB-636BBE3978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8583" y="1490767"/>
            <a:ext cx="10559155" cy="132556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>
              <a:defRPr sz="3600" baseline="0">
                <a:solidFill>
                  <a:schemeClr val="tx1"/>
                </a:solidFill>
                <a:latin typeface="Barlow" pitchFamily="2" charset="77"/>
              </a:defRPr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8" name="Platshållare för innehåll 2">
            <a:extLst>
              <a:ext uri="{FF2B5EF4-FFF2-40B4-BE49-F238E27FC236}">
                <a16:creationId xmlns:a16="http://schemas.microsoft.com/office/drawing/2014/main" id="{CCD026E3-E8AC-9449-A77B-0566CECDD55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28582" y="2960589"/>
            <a:ext cx="10559155" cy="2364447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000" b="0" i="0" baseline="0">
                <a:solidFill>
                  <a:schemeClr val="tx1"/>
                </a:solidFill>
                <a:latin typeface="Barlow" pitchFamily="2" charset="77"/>
                <a:ea typeface="Helvetica Neue Thin" panose="020B0403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pic>
        <p:nvPicPr>
          <p:cNvPr id="3" name="Picture 5">
            <a:extLst>
              <a:ext uri="{FF2B5EF4-FFF2-40B4-BE49-F238E27FC236}">
                <a16:creationId xmlns:a16="http://schemas.microsoft.com/office/drawing/2014/main" id="{4C02BAEF-44A8-B9E9-8B34-89971FB2AE5B}"/>
              </a:ext>
            </a:extLst>
          </p:cNvPr>
          <p:cNvPicPr>
            <a:picLocks noChangeAspect="1"/>
          </p:cNvPicPr>
          <p:nvPr userDrawn="1"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l="45365" r="1"/>
          <a:stretch/>
        </p:blipFill>
        <p:spPr>
          <a:xfrm>
            <a:off x="-28281" y="5505947"/>
            <a:ext cx="4289196" cy="1352053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9FE4506D-30C5-2119-E3CE-5B691CF0691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059303" y="6224820"/>
            <a:ext cx="4160885" cy="716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2880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ubrik 1">
            <a:extLst>
              <a:ext uri="{FF2B5EF4-FFF2-40B4-BE49-F238E27FC236}">
                <a16:creationId xmlns:a16="http://schemas.microsoft.com/office/drawing/2014/main" id="{2DB5E90D-2CF5-4747-8472-6FAC6901EA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6818" y="1898072"/>
            <a:ext cx="7160307" cy="2104367"/>
          </a:xfrm>
          <a:prstGeom prst="rect">
            <a:avLst/>
          </a:prstGeom>
        </p:spPr>
        <p:txBody>
          <a:bodyPr anchor="b" anchorCtr="0"/>
          <a:lstStyle>
            <a:lvl1pPr algn="l">
              <a:defRPr sz="3600" cap="all" baseline="0">
                <a:solidFill>
                  <a:schemeClr val="bg1"/>
                </a:solidFill>
                <a:latin typeface="Barlow" pitchFamily="2" charset="77"/>
              </a:defRPr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F366716-369E-FEC8-E7C1-8032FE0EB5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309" r="309"/>
          <a:stretch/>
        </p:blipFill>
        <p:spPr>
          <a:xfrm>
            <a:off x="0" y="5247861"/>
            <a:ext cx="12192000" cy="1610140"/>
          </a:xfrm>
          <a:prstGeom prst="rect">
            <a:avLst/>
          </a:prstGeom>
        </p:spPr>
      </p:pic>
      <p:pic>
        <p:nvPicPr>
          <p:cNvPr id="4" name="Picture 10">
            <a:extLst>
              <a:ext uri="{FF2B5EF4-FFF2-40B4-BE49-F238E27FC236}">
                <a16:creationId xmlns:a16="http://schemas.microsoft.com/office/drawing/2014/main" id="{ADA80861-F25D-F82D-31A5-B8C9784EAC2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-79513" y="3503353"/>
            <a:ext cx="12271513" cy="3195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2449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54EDFC7-2054-1436-3EC4-93D603CCA0B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" y="5256690"/>
            <a:ext cx="12191992" cy="1600199"/>
          </a:xfrm>
          <a:prstGeom prst="rect">
            <a:avLst/>
          </a:prstGeom>
        </p:spPr>
      </p:pic>
      <p:pic>
        <p:nvPicPr>
          <p:cNvPr id="4" name="Picture 10">
            <a:extLst>
              <a:ext uri="{FF2B5EF4-FFF2-40B4-BE49-F238E27FC236}">
                <a16:creationId xmlns:a16="http://schemas.microsoft.com/office/drawing/2014/main" id="{ADA80861-F25D-F82D-31A5-B8C9784EAC2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-79513" y="3503353"/>
            <a:ext cx="12271513" cy="3195706"/>
          </a:xfrm>
          <a:prstGeom prst="rect">
            <a:avLst/>
          </a:prstGeom>
        </p:spPr>
      </p:pic>
      <p:sp>
        <p:nvSpPr>
          <p:cNvPr id="13" name="Rubrik 1">
            <a:extLst>
              <a:ext uri="{FF2B5EF4-FFF2-40B4-BE49-F238E27FC236}">
                <a16:creationId xmlns:a16="http://schemas.microsoft.com/office/drawing/2014/main" id="{2DB5E90D-2CF5-4747-8472-6FAC6901EA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6818" y="1898072"/>
            <a:ext cx="7160307" cy="2104367"/>
          </a:xfrm>
          <a:prstGeom prst="rect">
            <a:avLst/>
          </a:prstGeom>
        </p:spPr>
        <p:txBody>
          <a:bodyPr anchor="b" anchorCtr="0"/>
          <a:lstStyle>
            <a:lvl1pPr algn="l">
              <a:defRPr sz="3600" cap="all" baseline="0">
                <a:solidFill>
                  <a:schemeClr val="bg1"/>
                </a:solidFill>
                <a:latin typeface="Barlow" pitchFamily="2" charset="77"/>
              </a:defRPr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</p:spTree>
    <p:extLst>
      <p:ext uri="{BB962C8B-B14F-4D97-AF65-F5344CB8AC3E}">
        <p14:creationId xmlns:p14="http://schemas.microsoft.com/office/powerpoint/2010/main" val="14167422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urry image of a tree&#10;&#10;Description automatically generated">
            <a:extLst>
              <a:ext uri="{FF2B5EF4-FFF2-40B4-BE49-F238E27FC236}">
                <a16:creationId xmlns:a16="http://schemas.microsoft.com/office/drawing/2014/main" id="{A54EDFC7-2054-1436-3EC4-93D603CCA0B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256690"/>
            <a:ext cx="12192000" cy="1600199"/>
          </a:xfrm>
          <a:prstGeom prst="rect">
            <a:avLst/>
          </a:prstGeom>
        </p:spPr>
      </p:pic>
      <p:pic>
        <p:nvPicPr>
          <p:cNvPr id="4" name="Picture 10">
            <a:extLst>
              <a:ext uri="{FF2B5EF4-FFF2-40B4-BE49-F238E27FC236}">
                <a16:creationId xmlns:a16="http://schemas.microsoft.com/office/drawing/2014/main" id="{ADA80861-F25D-F82D-31A5-B8C9784EAC2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-79513" y="3503353"/>
            <a:ext cx="12271513" cy="3195706"/>
          </a:xfrm>
          <a:prstGeom prst="rect">
            <a:avLst/>
          </a:prstGeom>
        </p:spPr>
      </p:pic>
      <p:sp>
        <p:nvSpPr>
          <p:cNvPr id="13" name="Rubrik 1">
            <a:extLst>
              <a:ext uri="{FF2B5EF4-FFF2-40B4-BE49-F238E27FC236}">
                <a16:creationId xmlns:a16="http://schemas.microsoft.com/office/drawing/2014/main" id="{2DB5E90D-2CF5-4747-8472-6FAC6901EA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6818" y="1898072"/>
            <a:ext cx="7160307" cy="2104367"/>
          </a:xfrm>
          <a:prstGeom prst="rect">
            <a:avLst/>
          </a:prstGeom>
        </p:spPr>
        <p:txBody>
          <a:bodyPr anchor="b" anchorCtr="0"/>
          <a:lstStyle>
            <a:lvl1pPr algn="l">
              <a:defRPr sz="3600" cap="all" baseline="0">
                <a:solidFill>
                  <a:schemeClr val="bg1"/>
                </a:solidFill>
                <a:latin typeface="Barlow" pitchFamily="2" charset="77"/>
              </a:defRPr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</p:spTree>
    <p:extLst>
      <p:ext uri="{BB962C8B-B14F-4D97-AF65-F5344CB8AC3E}">
        <p14:creationId xmlns:p14="http://schemas.microsoft.com/office/powerpoint/2010/main" val="20685333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54EDFC7-2054-1436-3EC4-93D603CCA0B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" y="5256690"/>
            <a:ext cx="12191992" cy="1600199"/>
          </a:xfrm>
          <a:prstGeom prst="rect">
            <a:avLst/>
          </a:prstGeom>
        </p:spPr>
      </p:pic>
      <p:pic>
        <p:nvPicPr>
          <p:cNvPr id="4" name="Picture 10">
            <a:extLst>
              <a:ext uri="{FF2B5EF4-FFF2-40B4-BE49-F238E27FC236}">
                <a16:creationId xmlns:a16="http://schemas.microsoft.com/office/drawing/2014/main" id="{ADA80861-F25D-F82D-31A5-B8C9784EAC2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-79513" y="3503353"/>
            <a:ext cx="12271513" cy="3195706"/>
          </a:xfrm>
          <a:prstGeom prst="rect">
            <a:avLst/>
          </a:prstGeom>
        </p:spPr>
      </p:pic>
      <p:sp>
        <p:nvSpPr>
          <p:cNvPr id="13" name="Rubrik 1">
            <a:extLst>
              <a:ext uri="{FF2B5EF4-FFF2-40B4-BE49-F238E27FC236}">
                <a16:creationId xmlns:a16="http://schemas.microsoft.com/office/drawing/2014/main" id="{2DB5E90D-2CF5-4747-8472-6FAC6901EA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6818" y="1898072"/>
            <a:ext cx="7160307" cy="2104367"/>
          </a:xfrm>
          <a:prstGeom prst="rect">
            <a:avLst/>
          </a:prstGeom>
        </p:spPr>
        <p:txBody>
          <a:bodyPr anchor="b" anchorCtr="0"/>
          <a:lstStyle>
            <a:lvl1pPr algn="l">
              <a:defRPr sz="3600" cap="all" baseline="0">
                <a:solidFill>
                  <a:schemeClr val="bg1"/>
                </a:solidFill>
                <a:latin typeface="Barlow" pitchFamily="2" charset="77"/>
              </a:defRPr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</p:spTree>
    <p:extLst>
      <p:ext uri="{BB962C8B-B14F-4D97-AF65-F5344CB8AC3E}">
        <p14:creationId xmlns:p14="http://schemas.microsoft.com/office/powerpoint/2010/main" val="11361370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C2386FA8-5D13-85D1-6E72-827696366D27}"/>
              </a:ext>
            </a:extLst>
          </p:cNvPr>
          <p:cNvPicPr>
            <a:picLocks noChangeAspect="1"/>
          </p:cNvPicPr>
          <p:nvPr userDrawn="1"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l="14937" t="7324" r="11534" b="8091"/>
          <a:stretch/>
        </p:blipFill>
        <p:spPr>
          <a:xfrm>
            <a:off x="6230318" y="15498"/>
            <a:ext cx="5961681" cy="6858000"/>
          </a:xfrm>
          <a:prstGeom prst="rect">
            <a:avLst/>
          </a:prstGeom>
        </p:spPr>
      </p:pic>
      <p:pic>
        <p:nvPicPr>
          <p:cNvPr id="2" name="Bildobjekt 4">
            <a:extLst>
              <a:ext uri="{FF2B5EF4-FFF2-40B4-BE49-F238E27FC236}">
                <a16:creationId xmlns:a16="http://schemas.microsoft.com/office/drawing/2014/main" id="{45B894A5-45A9-64BB-97C0-2AC184B6BB9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777092" y="5898766"/>
            <a:ext cx="2124537" cy="72246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AC22D2C-CEAD-4C9B-5B4B-A2807788D456}"/>
              </a:ext>
            </a:extLst>
          </p:cNvPr>
          <p:cNvSpPr txBox="1"/>
          <p:nvPr userDrawn="1"/>
        </p:nvSpPr>
        <p:spPr>
          <a:xfrm>
            <a:off x="6964618" y="4506393"/>
            <a:ext cx="1112864" cy="375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 err="1">
                <a:latin typeface="Barlow" pitchFamily="2" charset="77"/>
              </a:rPr>
              <a:t>Norway</a:t>
            </a:r>
            <a:endParaRPr lang="fi-FI" dirty="0">
              <a:latin typeface="Barlow" pitchFamily="2" charset="7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BDA03CB-A513-D319-FB09-BDC088C4FEE8}"/>
              </a:ext>
            </a:extLst>
          </p:cNvPr>
          <p:cNvSpPr txBox="1"/>
          <p:nvPr userDrawn="1"/>
        </p:nvSpPr>
        <p:spPr>
          <a:xfrm>
            <a:off x="10453674" y="3745639"/>
            <a:ext cx="24214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>
                <a:latin typeface="Barlow" pitchFamily="2" charset="77"/>
              </a:rPr>
              <a:t>Finland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9663ACF-3616-151E-7019-4A8A8181C0A0}"/>
              </a:ext>
            </a:extLst>
          </p:cNvPr>
          <p:cNvSpPr txBox="1"/>
          <p:nvPr userDrawn="1"/>
        </p:nvSpPr>
        <p:spPr>
          <a:xfrm>
            <a:off x="8027567" y="4936929"/>
            <a:ext cx="10637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 err="1">
                <a:latin typeface="Barlow" pitchFamily="2" charset="77"/>
              </a:rPr>
              <a:t>Sweden</a:t>
            </a:r>
            <a:endParaRPr lang="fi-FI" dirty="0">
              <a:latin typeface="Barlow" pitchFamily="2" charset="77"/>
            </a:endParaRPr>
          </a:p>
        </p:txBody>
      </p:sp>
      <p:sp>
        <p:nvSpPr>
          <p:cNvPr id="3" name="Platshållare för rubrik 1">
            <a:extLst>
              <a:ext uri="{FF2B5EF4-FFF2-40B4-BE49-F238E27FC236}">
                <a16:creationId xmlns:a16="http://schemas.microsoft.com/office/drawing/2014/main" id="{35765AE0-EF14-4B7D-12CF-4B501AC77C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8584" y="1490767"/>
            <a:ext cx="4894884" cy="1325563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>
              <a:defRPr sz="3600" baseline="0">
                <a:solidFill>
                  <a:schemeClr val="bg1"/>
                </a:solidFill>
                <a:latin typeface="Barlow" pitchFamily="2" charset="77"/>
              </a:defRPr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4" name="Platshållare för innehåll 2">
            <a:extLst>
              <a:ext uri="{FF2B5EF4-FFF2-40B4-BE49-F238E27FC236}">
                <a16:creationId xmlns:a16="http://schemas.microsoft.com/office/drawing/2014/main" id="{F49ED6DD-6A61-71FA-B3DC-BB9FE85AC56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28583" y="2960589"/>
            <a:ext cx="4894884" cy="2364447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000" b="0" i="0" baseline="0">
                <a:solidFill>
                  <a:schemeClr val="bg1"/>
                </a:solidFill>
                <a:latin typeface="Barlow" pitchFamily="2" charset="77"/>
                <a:ea typeface="Helvetica Neue Thin" panose="020B0403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14235318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3C721A6-EF2B-9C4C-EE43-5B8A9BBB661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16098" b="2316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ubrik 1">
            <a:extLst>
              <a:ext uri="{FF2B5EF4-FFF2-40B4-BE49-F238E27FC236}">
                <a16:creationId xmlns:a16="http://schemas.microsoft.com/office/drawing/2014/main" id="{2DB5E90D-2CF5-4747-8472-6FAC6901EA4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6818" y="1898072"/>
            <a:ext cx="7160307" cy="2104367"/>
          </a:xfrm>
          <a:prstGeom prst="rect">
            <a:avLst/>
          </a:prstGeom>
        </p:spPr>
        <p:txBody>
          <a:bodyPr anchor="b" anchorCtr="0"/>
          <a:lstStyle>
            <a:lvl1pPr algn="l">
              <a:defRPr sz="3600" b="1" i="0" cap="none" baseline="0">
                <a:solidFill>
                  <a:schemeClr val="bg1"/>
                </a:solidFill>
                <a:latin typeface="Aptos SemiBold" panose="020B0004020202020204" pitchFamily="34" charset="0"/>
              </a:defRPr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A95BBC5-2DED-C3AA-39A1-9B7E54D6D76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6613" y="4502150"/>
            <a:ext cx="5424487" cy="1779588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 sz="1800">
                <a:solidFill>
                  <a:schemeClr val="bg1"/>
                </a:solidFill>
                <a:latin typeface="Aptos" panose="020B0004020202020204" pitchFamily="34" charset="0"/>
              </a:defRPr>
            </a:lvl1pPr>
            <a:lvl2pPr>
              <a:buFontTx/>
              <a:buNone/>
              <a:defRPr sz="1800">
                <a:solidFill>
                  <a:schemeClr val="bg1"/>
                </a:solidFill>
                <a:latin typeface="Aptos" panose="020B0004020202020204" pitchFamily="34" charset="0"/>
              </a:defRPr>
            </a:lvl2pPr>
            <a:lvl3pPr>
              <a:buFontTx/>
              <a:buNone/>
              <a:defRPr sz="1800">
                <a:solidFill>
                  <a:schemeClr val="bg1"/>
                </a:solidFill>
                <a:latin typeface="Aptos" panose="020B0004020202020204" pitchFamily="34" charset="0"/>
              </a:defRPr>
            </a:lvl3pPr>
            <a:lvl4pPr>
              <a:buFontTx/>
              <a:buNone/>
              <a:defRPr sz="1800">
                <a:solidFill>
                  <a:schemeClr val="bg1"/>
                </a:solidFill>
                <a:latin typeface="Aptos" panose="020B0004020202020204" pitchFamily="34" charset="0"/>
              </a:defRPr>
            </a:lvl4pPr>
            <a:lvl5pPr>
              <a:buFontTx/>
              <a:buNone/>
              <a:defRPr sz="1800">
                <a:solidFill>
                  <a:schemeClr val="bg1"/>
                </a:solidFill>
                <a:latin typeface="Aptos" panose="020B00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FI" dirty="0"/>
          </a:p>
        </p:txBody>
      </p:sp>
      <p:pic>
        <p:nvPicPr>
          <p:cNvPr id="8" name="Bildobjekt 4">
            <a:extLst>
              <a:ext uri="{FF2B5EF4-FFF2-40B4-BE49-F238E27FC236}">
                <a16:creationId xmlns:a16="http://schemas.microsoft.com/office/drawing/2014/main" id="{E59072CC-EDC2-076C-D11B-D1E1A21230E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9777092" y="284095"/>
            <a:ext cx="2124537" cy="725003"/>
          </a:xfrm>
          <a:prstGeom prst="rect">
            <a:avLst/>
          </a:prstGeom>
        </p:spPr>
      </p:pic>
      <p:pic>
        <p:nvPicPr>
          <p:cNvPr id="9" name="Picture 12">
            <a:extLst>
              <a:ext uri="{FF2B5EF4-FFF2-40B4-BE49-F238E27FC236}">
                <a16:creationId xmlns:a16="http://schemas.microsoft.com/office/drawing/2014/main" id="{B7FF95FB-8EC4-03EE-0073-B26CB720638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857988" y="604809"/>
            <a:ext cx="2362744" cy="371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7847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svg"/><Relationship Id="rId5" Type="http://schemas.openxmlformats.org/officeDocument/2006/relationships/image" Target="../media/image1.emf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6.svg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emf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7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2.sv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6.svg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.emf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12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.svg"/><Relationship Id="rId5" Type="http://schemas.openxmlformats.org/officeDocument/2006/relationships/image" Target="../media/image1.emf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1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1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6">
            <a:extLst>
              <a:ext uri="{FF2B5EF4-FFF2-40B4-BE49-F238E27FC236}">
                <a16:creationId xmlns:a16="http://schemas.microsoft.com/office/drawing/2014/main" id="{DAEF526C-6754-1EE3-66D0-F46F0452256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777092" y="284095"/>
            <a:ext cx="2124537" cy="725004"/>
          </a:xfrm>
          <a:prstGeom prst="rect">
            <a:avLst/>
          </a:prstGeom>
        </p:spPr>
      </p:pic>
      <p:pic>
        <p:nvPicPr>
          <p:cNvPr id="3" name="Picture 12">
            <a:extLst>
              <a:ext uri="{FF2B5EF4-FFF2-40B4-BE49-F238E27FC236}">
                <a16:creationId xmlns:a16="http://schemas.microsoft.com/office/drawing/2014/main" id="{140944AD-43DC-CACA-1F0D-34C468A216D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857988" y="604809"/>
            <a:ext cx="2362744" cy="371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0666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rgbClr val="F6D246"/>
          </a:solidFill>
          <a:latin typeface="Helvetica Neue Medium" panose="02000503000000020004" pitchFamily="2" charset="0"/>
          <a:ea typeface="Helvetica Neue Medium" panose="02000503000000020004" pitchFamily="2" charset="0"/>
          <a:cs typeface="Helvetica Neue Medium" panose="02000503000000020004" pitchFamily="2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2A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5232DAFA-D0A9-8341-B892-A86B2CBBDA06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/>
        </p:blipFill>
        <p:spPr>
          <a:xfrm>
            <a:off x="9777092" y="284095"/>
            <a:ext cx="2124537" cy="72500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DC77CB4-9BAA-BA8B-244A-F8B3DEFE7A1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857988" y="604809"/>
            <a:ext cx="2362744" cy="371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071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2" r:id="rId2"/>
    <p:sldLayoutId id="2147483751" r:id="rId3"/>
    <p:sldLayoutId id="2147483763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2A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FDC77CB4-9BAA-BA8B-244A-F8B3DEFE7A1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315383" y="604809"/>
            <a:ext cx="2362744" cy="371072"/>
          </a:xfrm>
          <a:prstGeom prst="rect">
            <a:avLst/>
          </a:prstGeom>
        </p:spPr>
      </p:pic>
      <p:pic>
        <p:nvPicPr>
          <p:cNvPr id="4" name="Bildobjekt 4">
            <a:extLst>
              <a:ext uri="{FF2B5EF4-FFF2-40B4-BE49-F238E27FC236}">
                <a16:creationId xmlns:a16="http://schemas.microsoft.com/office/drawing/2014/main" id="{C680A7DC-6175-20FF-37DC-9B55EB4C3ED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9777092" y="5856431"/>
            <a:ext cx="2124537" cy="722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984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57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2A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5232DAFA-D0A9-8341-B892-A86B2CBBDA06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/>
        </p:blipFill>
        <p:spPr>
          <a:xfrm>
            <a:off x="9777092" y="284095"/>
            <a:ext cx="2124537" cy="725003"/>
          </a:xfrm>
          <a:prstGeom prst="rect">
            <a:avLst/>
          </a:prstGeom>
        </p:spPr>
      </p:pic>
      <p:pic>
        <p:nvPicPr>
          <p:cNvPr id="2" name="Picture 12">
            <a:extLst>
              <a:ext uri="{FF2B5EF4-FFF2-40B4-BE49-F238E27FC236}">
                <a16:creationId xmlns:a16="http://schemas.microsoft.com/office/drawing/2014/main" id="{2DF7D587-01FF-2FA0-79E7-5218EB03AC6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337813" y="350355"/>
            <a:ext cx="1407400" cy="221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887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70" r:id="rId2"/>
    <p:sldLayoutId id="2147483769" r:id="rId3"/>
    <p:sldLayoutId id="2147483762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55" userDrawn="1">
          <p15:clr>
            <a:srgbClr val="F26B43"/>
          </p15:clr>
        </p15:guide>
        <p15:guide id="2" pos="257" userDrawn="1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1DF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>
            <a:extLst>
              <a:ext uri="{FF2B5EF4-FFF2-40B4-BE49-F238E27FC236}">
                <a16:creationId xmlns:a16="http://schemas.microsoft.com/office/drawing/2014/main" id="{D290DB1A-D337-6449-B079-830C094462B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777092" y="284095"/>
            <a:ext cx="2124537" cy="725004"/>
          </a:xfrm>
          <a:prstGeom prst="rect">
            <a:avLst/>
          </a:prstGeom>
        </p:spPr>
      </p:pic>
      <p:pic>
        <p:nvPicPr>
          <p:cNvPr id="5" name="Picture 12">
            <a:extLst>
              <a:ext uri="{FF2B5EF4-FFF2-40B4-BE49-F238E27FC236}">
                <a16:creationId xmlns:a16="http://schemas.microsoft.com/office/drawing/2014/main" id="{816CB565-9ECB-6716-DFFC-87D6118732F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347973" y="356706"/>
            <a:ext cx="1407404" cy="221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41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rgbClr val="F6D246"/>
          </a:solidFill>
          <a:latin typeface="Helvetica Neue Medium" panose="02000503000000020004" pitchFamily="2" charset="0"/>
          <a:ea typeface="Helvetica Neue Medium" panose="02000503000000020004" pitchFamily="2" charset="0"/>
          <a:cs typeface="Helvetica Neue Medium" panose="02000503000000020004" pitchFamily="2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57" userDrawn="1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1DF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2">
            <a:extLst>
              <a:ext uri="{FF2B5EF4-FFF2-40B4-BE49-F238E27FC236}">
                <a16:creationId xmlns:a16="http://schemas.microsoft.com/office/drawing/2014/main" id="{FE9C4775-2DB6-BD75-66B0-BC539985E90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57988" y="604809"/>
            <a:ext cx="2362744" cy="371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163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rgbClr val="F6D246"/>
          </a:solidFill>
          <a:latin typeface="Helvetica Neue Medium" panose="02000503000000020004" pitchFamily="2" charset="0"/>
          <a:ea typeface="Helvetica Neue Medium" panose="02000503000000020004" pitchFamily="2" charset="0"/>
          <a:cs typeface="Helvetica Neue Medium" panose="02000503000000020004" pitchFamily="2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1DF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>
            <a:extLst>
              <a:ext uri="{FF2B5EF4-FFF2-40B4-BE49-F238E27FC236}">
                <a16:creationId xmlns:a16="http://schemas.microsoft.com/office/drawing/2014/main" id="{77C940A2-1B0D-DC45-B528-7FD00643616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751808" y="2276061"/>
            <a:ext cx="4688383" cy="1599923"/>
          </a:xfrm>
          <a:prstGeom prst="rect">
            <a:avLst/>
          </a:prstGeom>
        </p:spPr>
      </p:pic>
      <p:sp>
        <p:nvSpPr>
          <p:cNvPr id="7" name="Platshållare för datum 3">
            <a:extLst>
              <a:ext uri="{FF2B5EF4-FFF2-40B4-BE49-F238E27FC236}">
                <a16:creationId xmlns:a16="http://schemas.microsoft.com/office/drawing/2014/main" id="{5467ED5D-7E9D-1343-9D5D-144AB9BBB4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012556" y="284095"/>
            <a:ext cx="11794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 b="0" i="0" baseline="0">
                <a:solidFill>
                  <a:schemeClr val="tx1"/>
                </a:solidFill>
                <a:latin typeface="Barlow" pitchFamily="2" charset="77"/>
                <a:ea typeface="Helvetica Neue Thin" panose="020B0403020202020204" pitchFamily="34" charset="0"/>
                <a:cs typeface="Arial" panose="020B0604020202020204" pitchFamily="34" charset="0"/>
              </a:defRPr>
            </a:lvl1pPr>
          </a:lstStyle>
          <a:p>
            <a:fld id="{5763E27D-B58A-0447-AC08-242D3585EF82}" type="datetimeFigureOut">
              <a:rPr lang="sv-SE" smtClean="0"/>
              <a:pPr/>
              <a:t>2026-06-02</a:t>
            </a:fld>
            <a:endParaRPr lang="sv-SE" sz="800" dirty="0"/>
          </a:p>
        </p:txBody>
      </p:sp>
    </p:spTree>
    <p:extLst>
      <p:ext uri="{BB962C8B-B14F-4D97-AF65-F5344CB8AC3E}">
        <p14:creationId xmlns:p14="http://schemas.microsoft.com/office/powerpoint/2010/main" val="35706979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rgbClr val="F6D246"/>
          </a:solidFill>
          <a:latin typeface="Helvetica Neue Medium" panose="02000503000000020004" pitchFamily="2" charset="0"/>
          <a:ea typeface="Helvetica Neue Medium" panose="02000503000000020004" pitchFamily="2" charset="0"/>
          <a:cs typeface="Helvetica Neue Medium" panose="02000503000000020004" pitchFamily="2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>
            <a:extLst>
              <a:ext uri="{FF2B5EF4-FFF2-40B4-BE49-F238E27FC236}">
                <a16:creationId xmlns:a16="http://schemas.microsoft.com/office/drawing/2014/main" id="{573A0A83-F683-BB4C-BF67-69D56D985B3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751808" y="2276061"/>
            <a:ext cx="4688383" cy="1599923"/>
          </a:xfrm>
          <a:prstGeom prst="rect">
            <a:avLst/>
          </a:prstGeom>
        </p:spPr>
      </p:pic>
      <p:sp>
        <p:nvSpPr>
          <p:cNvPr id="5" name="Platshållare för datum 3">
            <a:extLst>
              <a:ext uri="{FF2B5EF4-FFF2-40B4-BE49-F238E27FC236}">
                <a16:creationId xmlns:a16="http://schemas.microsoft.com/office/drawing/2014/main" id="{4478E539-F584-F54A-8443-DC2E6233A8B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012556" y="284095"/>
            <a:ext cx="11794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 b="0" i="0" baseline="0">
                <a:solidFill>
                  <a:schemeClr val="tx1"/>
                </a:solidFill>
                <a:latin typeface="Barlow" pitchFamily="2" charset="77"/>
                <a:ea typeface="Helvetica Neue Thin" panose="020B0403020202020204" pitchFamily="34" charset="0"/>
                <a:cs typeface="Arial" panose="020B0604020202020204" pitchFamily="34" charset="0"/>
              </a:defRPr>
            </a:lvl1pPr>
          </a:lstStyle>
          <a:p>
            <a:fld id="{5763E27D-B58A-0447-AC08-242D3585EF82}" type="datetimeFigureOut">
              <a:rPr lang="sv-SE" smtClean="0"/>
              <a:pPr/>
              <a:t>2026-06-02</a:t>
            </a:fld>
            <a:endParaRPr lang="sv-SE" sz="800" dirty="0"/>
          </a:p>
        </p:txBody>
      </p:sp>
    </p:spTree>
    <p:extLst>
      <p:ext uri="{BB962C8B-B14F-4D97-AF65-F5344CB8AC3E}">
        <p14:creationId xmlns:p14="http://schemas.microsoft.com/office/powerpoint/2010/main" val="3706802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rgbClr val="F6D246"/>
          </a:solidFill>
          <a:latin typeface="Helvetica Neue Medium" panose="02000503000000020004" pitchFamily="2" charset="0"/>
          <a:ea typeface="Helvetica Neue Medium" panose="02000503000000020004" pitchFamily="2" charset="0"/>
          <a:cs typeface="Helvetica Neue Medium" panose="02000503000000020004" pitchFamily="2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09D377-D029-6DA5-AC16-39F99C54353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>
                <a:latin typeface="Aptos" panose="020B0004020202020204" pitchFamily="34" charset="0"/>
              </a:rPr>
              <a:t>En </a:t>
            </a:r>
            <a:r>
              <a:rPr lang="en-GB" dirty="0" err="1">
                <a:latin typeface="Aptos" panose="020B0004020202020204" pitchFamily="34" charset="0"/>
              </a:rPr>
              <a:t>strategisk</a:t>
            </a:r>
            <a:r>
              <a:rPr lang="en-GB" dirty="0">
                <a:latin typeface="Aptos" panose="020B0004020202020204" pitchFamily="34" charset="0"/>
              </a:rPr>
              <a:t> </a:t>
            </a:r>
            <a:r>
              <a:rPr lang="en-GB" dirty="0" err="1">
                <a:latin typeface="Aptos" panose="020B0004020202020204" pitchFamily="34" charset="0"/>
              </a:rPr>
              <a:t>öst</a:t>
            </a:r>
            <a:r>
              <a:rPr lang="en-GB" dirty="0">
                <a:latin typeface="Aptos" panose="020B0004020202020204" pitchFamily="34" charset="0"/>
              </a:rPr>
              <a:t>–</a:t>
            </a:r>
            <a:r>
              <a:rPr lang="en-GB" dirty="0" err="1">
                <a:latin typeface="Aptos" panose="020B0004020202020204" pitchFamily="34" charset="0"/>
              </a:rPr>
              <a:t>västlig</a:t>
            </a:r>
            <a:r>
              <a:rPr lang="en-GB" dirty="0">
                <a:latin typeface="Aptos" panose="020B0004020202020204" pitchFamily="34" charset="0"/>
              </a:rPr>
              <a:t> </a:t>
            </a:r>
            <a:r>
              <a:rPr lang="en-GB" dirty="0" err="1">
                <a:latin typeface="Aptos" panose="020B0004020202020204" pitchFamily="34" charset="0"/>
              </a:rPr>
              <a:t>förbindelse</a:t>
            </a:r>
            <a:r>
              <a:rPr lang="en-GB" dirty="0">
                <a:latin typeface="Aptos" panose="020B0004020202020204" pitchFamily="34" charset="0"/>
              </a:rPr>
              <a:t> </a:t>
            </a:r>
            <a:r>
              <a:rPr lang="en-GB" dirty="0" err="1">
                <a:latin typeface="Aptos" panose="020B0004020202020204" pitchFamily="34" charset="0"/>
              </a:rPr>
              <a:t>som</a:t>
            </a:r>
            <a:r>
              <a:rPr lang="en-GB" dirty="0">
                <a:latin typeface="Aptos" panose="020B0004020202020204" pitchFamily="34" charset="0"/>
              </a:rPr>
              <a:t> </a:t>
            </a:r>
            <a:r>
              <a:rPr lang="en-GB" dirty="0" err="1">
                <a:latin typeface="Aptos" panose="020B0004020202020204" pitchFamily="34" charset="0"/>
              </a:rPr>
              <a:t>formar</a:t>
            </a:r>
            <a:r>
              <a:rPr lang="en-GB" dirty="0">
                <a:latin typeface="Aptos" panose="020B0004020202020204" pitchFamily="34" charset="0"/>
              </a:rPr>
              <a:t> </a:t>
            </a:r>
            <a:r>
              <a:rPr lang="en-GB" dirty="0" err="1">
                <a:latin typeface="Aptos" panose="020B0004020202020204" pitchFamily="34" charset="0"/>
              </a:rPr>
              <a:t>Nordeuropa</a:t>
            </a:r>
            <a:endParaRPr lang="en-FI" cap="none" dirty="0">
              <a:latin typeface="Aptos" panose="020B000402020202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D7108C-F960-F2E2-5548-68EEB55244F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br>
              <a:rPr lang="en-GB" dirty="0"/>
            </a:br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21342690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FB19C0-DF13-2BDB-4E66-C1C8A103E3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8385C2-C1D2-ABC1-07BE-A6A50854B4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1350" y="1163905"/>
            <a:ext cx="6797169" cy="468662"/>
          </a:xfrm>
        </p:spPr>
        <p:txBody>
          <a:bodyPr/>
          <a:lstStyle/>
          <a:p>
            <a:r>
              <a:rPr lang="en-GB" dirty="0" err="1"/>
              <a:t>Huvudbudskap</a:t>
            </a:r>
            <a:endParaRPr lang="en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3948F1-CAA3-16A5-55DF-493BAA7233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2688" y="1867636"/>
            <a:ext cx="6189662" cy="4241763"/>
          </a:xfrm>
        </p:spPr>
        <p:txBody>
          <a:bodyPr/>
          <a:lstStyle/>
          <a:p>
            <a:pPr fontAlgn="base"/>
            <a:r>
              <a:rPr lang="en-GB" sz="1600" dirty="0"/>
              <a:t>Inte bara </a:t>
            </a:r>
            <a:r>
              <a:rPr lang="en-GB" sz="1600" dirty="0" err="1"/>
              <a:t>ett</a:t>
            </a:r>
            <a:r>
              <a:rPr lang="en-GB" sz="1600" dirty="0"/>
              <a:t> </a:t>
            </a:r>
            <a:r>
              <a:rPr lang="en-GB" sz="1600" dirty="0" err="1"/>
              <a:t>regionalt</a:t>
            </a:r>
            <a:r>
              <a:rPr lang="en-GB" sz="1600" dirty="0"/>
              <a:t> </a:t>
            </a:r>
            <a:r>
              <a:rPr lang="en-GB" sz="1600" dirty="0" err="1"/>
              <a:t>projekt</a:t>
            </a:r>
            <a:endParaRPr lang="en-GB" sz="1600" dirty="0"/>
          </a:p>
          <a:p>
            <a:pPr fontAlgn="base"/>
            <a:r>
              <a:rPr lang="en-GB" sz="1600" dirty="0"/>
              <a:t>En </a:t>
            </a:r>
            <a:r>
              <a:rPr lang="en-GB" sz="1600" dirty="0" err="1"/>
              <a:t>strategisk</a:t>
            </a:r>
            <a:r>
              <a:rPr lang="en-GB" sz="1600" dirty="0"/>
              <a:t> </a:t>
            </a:r>
            <a:r>
              <a:rPr lang="en-GB" sz="1600" dirty="0" err="1"/>
              <a:t>investering</a:t>
            </a:r>
            <a:r>
              <a:rPr lang="en-GB" sz="1600" dirty="0"/>
              <a:t> för Finland, Sverige och Europa</a:t>
            </a:r>
          </a:p>
          <a:p>
            <a:pPr fontAlgn="base"/>
            <a:r>
              <a:rPr lang="en-GB" sz="1600" dirty="0" err="1"/>
              <a:t>Stärker</a:t>
            </a:r>
            <a:r>
              <a:rPr lang="en-GB" sz="1600" dirty="0"/>
              <a:t> </a:t>
            </a:r>
            <a:r>
              <a:rPr lang="en-GB" sz="1600" dirty="0" err="1"/>
              <a:t>resiliens</a:t>
            </a:r>
            <a:r>
              <a:rPr lang="en-GB" sz="1600" dirty="0"/>
              <a:t> och </a:t>
            </a:r>
            <a:r>
              <a:rPr lang="en-GB" sz="1600" dirty="0" err="1"/>
              <a:t>försörjningstrygghet</a:t>
            </a:r>
            <a:endParaRPr lang="en-GB" sz="1600" dirty="0"/>
          </a:p>
          <a:p>
            <a:pPr fontAlgn="base"/>
            <a:r>
              <a:rPr lang="en-GB" sz="1600" dirty="0" err="1"/>
              <a:t>Stödjer</a:t>
            </a:r>
            <a:r>
              <a:rPr lang="en-GB" sz="1600" dirty="0"/>
              <a:t> </a:t>
            </a:r>
            <a:r>
              <a:rPr lang="en-GB" sz="1600" dirty="0" err="1"/>
              <a:t>militär</a:t>
            </a:r>
            <a:r>
              <a:rPr lang="en-GB" sz="1600" dirty="0"/>
              <a:t> </a:t>
            </a:r>
            <a:r>
              <a:rPr lang="en-GB" sz="1600" dirty="0" err="1"/>
              <a:t>rörlighet</a:t>
            </a:r>
            <a:endParaRPr lang="en-GB" sz="1600" dirty="0"/>
          </a:p>
          <a:p>
            <a:pPr fontAlgn="base"/>
            <a:r>
              <a:rPr lang="sv-FI" sz="1600" dirty="0"/>
              <a:t>Stärker nordiska och europeiska transportnät genom nya öst–västliga förbindelser</a:t>
            </a:r>
            <a:endParaRPr lang="en-GB" sz="1600" dirty="0"/>
          </a:p>
          <a:p>
            <a:pPr fontAlgn="base"/>
            <a:r>
              <a:rPr lang="en-GB" sz="1600" dirty="0" err="1"/>
              <a:t>Främjar</a:t>
            </a:r>
            <a:r>
              <a:rPr lang="en-GB" sz="1600" dirty="0"/>
              <a:t> </a:t>
            </a:r>
            <a:r>
              <a:rPr lang="en-GB" sz="1600" dirty="0" err="1"/>
              <a:t>konkurrenskraften</a:t>
            </a:r>
            <a:endParaRPr lang="en-GB" sz="1600" dirty="0"/>
          </a:p>
          <a:p>
            <a:pPr fontAlgn="base"/>
            <a:r>
              <a:rPr lang="en-GB" sz="1600" dirty="0" err="1"/>
              <a:t>Tekniskt</a:t>
            </a:r>
            <a:r>
              <a:rPr lang="en-GB" sz="1600" dirty="0"/>
              <a:t> </a:t>
            </a:r>
            <a:r>
              <a:rPr lang="en-GB" sz="1600" dirty="0" err="1"/>
              <a:t>genomförbart</a:t>
            </a:r>
            <a:endParaRPr lang="en-GB" sz="1600" dirty="0"/>
          </a:p>
          <a:p>
            <a:pPr fontAlgn="base"/>
            <a:r>
              <a:rPr lang="en-GB" sz="1600" dirty="0" err="1"/>
              <a:t>Initiala</a:t>
            </a:r>
            <a:r>
              <a:rPr lang="en-GB" sz="1600" dirty="0"/>
              <a:t> </a:t>
            </a:r>
            <a:r>
              <a:rPr lang="en-GB" sz="1600" dirty="0" err="1"/>
              <a:t>uppskattningar</a:t>
            </a:r>
            <a:r>
              <a:rPr lang="en-GB" sz="1600" dirty="0"/>
              <a:t> </a:t>
            </a:r>
            <a:r>
              <a:rPr lang="en-GB" sz="1600" dirty="0" err="1"/>
              <a:t>tyder</a:t>
            </a:r>
            <a:r>
              <a:rPr lang="en-GB" sz="1600" dirty="0"/>
              <a:t> </a:t>
            </a:r>
            <a:r>
              <a:rPr lang="en-GB" sz="1600" dirty="0" err="1"/>
              <a:t>på</a:t>
            </a:r>
            <a:r>
              <a:rPr lang="en-GB" sz="1600" dirty="0"/>
              <a:t> </a:t>
            </a:r>
            <a:r>
              <a:rPr lang="en-GB" sz="1600" dirty="0" err="1"/>
              <a:t>att</a:t>
            </a:r>
            <a:r>
              <a:rPr lang="en-GB" sz="1600" dirty="0"/>
              <a:t> </a:t>
            </a:r>
            <a:r>
              <a:rPr lang="en-GB" sz="1600" dirty="0" err="1"/>
              <a:t>projektet</a:t>
            </a:r>
            <a:r>
              <a:rPr lang="en-GB" sz="1600" dirty="0"/>
              <a:t> </a:t>
            </a:r>
            <a:r>
              <a:rPr lang="en-GB" sz="1600" dirty="0" err="1"/>
              <a:t>helt</a:t>
            </a:r>
            <a:r>
              <a:rPr lang="en-GB" sz="1600" dirty="0"/>
              <a:t> </a:t>
            </a:r>
            <a:r>
              <a:rPr lang="en-GB" sz="1600" dirty="0" err="1"/>
              <a:t>eller</a:t>
            </a:r>
            <a:r>
              <a:rPr lang="en-GB" sz="1600" dirty="0"/>
              <a:t> </a:t>
            </a:r>
            <a:r>
              <a:rPr lang="en-GB" sz="1600" dirty="0" err="1"/>
              <a:t>delvis</a:t>
            </a:r>
            <a:r>
              <a:rPr lang="en-GB" sz="1600" dirty="0"/>
              <a:t> </a:t>
            </a:r>
            <a:r>
              <a:rPr lang="en-GB" sz="1600" dirty="0" err="1"/>
              <a:t>kan</a:t>
            </a:r>
            <a:r>
              <a:rPr lang="en-GB" sz="1600" dirty="0"/>
              <a:t> </a:t>
            </a:r>
            <a:r>
              <a:rPr lang="en-GB" sz="1600" dirty="0" err="1"/>
              <a:t>bära</a:t>
            </a:r>
            <a:r>
              <a:rPr lang="en-GB" sz="1600" dirty="0"/>
              <a:t> </a:t>
            </a:r>
            <a:r>
              <a:rPr lang="en-GB" sz="1600" dirty="0" err="1"/>
              <a:t>sina</a:t>
            </a:r>
            <a:r>
              <a:rPr lang="en-GB" sz="1600" dirty="0"/>
              <a:t> </a:t>
            </a:r>
            <a:r>
              <a:rPr lang="en-GB" sz="1600" dirty="0" err="1"/>
              <a:t>egna</a:t>
            </a:r>
            <a:r>
              <a:rPr lang="en-GB" sz="1600" dirty="0"/>
              <a:t> </a:t>
            </a:r>
            <a:r>
              <a:rPr lang="en-GB" sz="1600" dirty="0" err="1"/>
              <a:t>kostnader</a:t>
            </a:r>
            <a:endParaRPr lang="en-GB" sz="1600" dirty="0"/>
          </a:p>
          <a:p>
            <a:pPr fontAlgn="base"/>
            <a:r>
              <a:rPr lang="en-GB" sz="1600" dirty="0"/>
              <a:t>Analyser </a:t>
            </a:r>
            <a:r>
              <a:rPr lang="en-GB" sz="1600" dirty="0" err="1"/>
              <a:t>av</a:t>
            </a:r>
            <a:r>
              <a:rPr lang="en-GB" sz="1600" dirty="0"/>
              <a:t> </a:t>
            </a:r>
            <a:r>
              <a:rPr lang="en-GB" sz="1600" dirty="0" err="1"/>
              <a:t>bredare</a:t>
            </a:r>
            <a:r>
              <a:rPr lang="en-GB" sz="1600" dirty="0"/>
              <a:t> </a:t>
            </a:r>
            <a:r>
              <a:rPr lang="en-GB" sz="1600" dirty="0" err="1"/>
              <a:t>mervärden</a:t>
            </a:r>
            <a:r>
              <a:rPr lang="en-GB" sz="1600" dirty="0"/>
              <a:t> </a:t>
            </a:r>
            <a:r>
              <a:rPr lang="en-GB" sz="1600" dirty="0" err="1"/>
              <a:t>bekräftar</a:t>
            </a:r>
            <a:r>
              <a:rPr lang="en-GB" sz="1600" dirty="0"/>
              <a:t> </a:t>
            </a:r>
            <a:r>
              <a:rPr lang="en-GB" sz="1600" dirty="0" err="1"/>
              <a:t>att</a:t>
            </a:r>
            <a:r>
              <a:rPr lang="en-GB" sz="1600" dirty="0"/>
              <a:t> det </a:t>
            </a:r>
            <a:r>
              <a:rPr lang="en-GB" sz="1600" dirty="0" err="1"/>
              <a:t>är</a:t>
            </a:r>
            <a:r>
              <a:rPr lang="en-GB" sz="1600" dirty="0"/>
              <a:t> </a:t>
            </a:r>
            <a:r>
              <a:rPr lang="en-GB" sz="1600" dirty="0" err="1"/>
              <a:t>en</a:t>
            </a:r>
            <a:r>
              <a:rPr lang="en-GB" sz="1600" dirty="0"/>
              <a:t> </a:t>
            </a:r>
            <a:r>
              <a:rPr lang="en-GB" sz="1600" dirty="0" err="1"/>
              <a:t>sund</a:t>
            </a:r>
            <a:r>
              <a:rPr lang="en-GB" sz="1600" dirty="0"/>
              <a:t> </a:t>
            </a:r>
            <a:r>
              <a:rPr lang="en-GB" sz="1600" dirty="0" err="1"/>
              <a:t>investering</a:t>
            </a:r>
            <a:r>
              <a:rPr lang="en-GB" sz="1600" dirty="0"/>
              <a:t> trots </a:t>
            </a:r>
            <a:r>
              <a:rPr lang="en-GB" sz="1600" dirty="0" err="1"/>
              <a:t>höga</a:t>
            </a:r>
            <a:r>
              <a:rPr lang="en-GB" sz="1600" dirty="0"/>
              <a:t> </a:t>
            </a:r>
            <a:r>
              <a:rPr lang="en-GB" sz="1600" dirty="0" err="1"/>
              <a:t>kostnader</a:t>
            </a:r>
            <a:endParaRPr lang="en-GB" sz="1600" dirty="0"/>
          </a:p>
          <a:p>
            <a:pPr fontAlgn="base"/>
            <a:r>
              <a:rPr lang="en-GB" sz="1600" dirty="0" err="1"/>
              <a:t>Tydligt</a:t>
            </a:r>
            <a:r>
              <a:rPr lang="en-GB" sz="1600" dirty="0"/>
              <a:t> </a:t>
            </a:r>
            <a:r>
              <a:rPr lang="en-GB" sz="1600" dirty="0" err="1"/>
              <a:t>strategiskt</a:t>
            </a:r>
            <a:r>
              <a:rPr lang="en-GB" sz="1600" dirty="0"/>
              <a:t> </a:t>
            </a:r>
            <a:r>
              <a:rPr lang="en-GB" sz="1600" dirty="0" err="1"/>
              <a:t>värde</a:t>
            </a:r>
            <a:r>
              <a:rPr lang="en-GB" sz="1600" dirty="0"/>
              <a:t> för </a:t>
            </a:r>
            <a:r>
              <a:rPr lang="en-GB" sz="1600" dirty="0" err="1"/>
              <a:t>försvarslogistik</a:t>
            </a:r>
            <a:r>
              <a:rPr lang="en-GB" sz="1600" dirty="0"/>
              <a:t>, </a:t>
            </a:r>
            <a:r>
              <a:rPr lang="en-GB" sz="1600" dirty="0" err="1"/>
              <a:t>beredskap</a:t>
            </a:r>
            <a:r>
              <a:rPr lang="en-GB" sz="1600" dirty="0"/>
              <a:t> och </a:t>
            </a:r>
            <a:r>
              <a:rPr lang="en-GB" sz="1600" dirty="0" err="1"/>
              <a:t>livsmedelsförsörjning</a:t>
            </a:r>
            <a:endParaRPr lang="en-GB" sz="1600" dirty="0"/>
          </a:p>
          <a:p>
            <a:endParaRPr lang="en-GB" dirty="0"/>
          </a:p>
          <a:p>
            <a:endParaRPr lang="en-FI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A994C73-15D0-CB87-ED57-098032A2BE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8122" y="703800"/>
            <a:ext cx="5353878" cy="615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5627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5F93CC-39E8-1152-F059-18EDA7CB741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b="0" dirty="0"/>
              <a:t>Tack!</a:t>
            </a:r>
            <a:endParaRPr lang="en-FI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8D6207-5F4D-7DE8-19BC-6014041959F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6613" y="4095750"/>
            <a:ext cx="5424487" cy="1779588"/>
          </a:xfrm>
        </p:spPr>
        <p:txBody>
          <a:bodyPr/>
          <a:lstStyle/>
          <a:p>
            <a:r>
              <a:rPr lang="en-GB" sz="2000" b="1" dirty="0"/>
              <a:t>Följ </a:t>
            </a:r>
            <a:r>
              <a:rPr lang="en-GB" sz="2000" b="1" dirty="0" err="1"/>
              <a:t>vårt</a:t>
            </a:r>
            <a:r>
              <a:rPr lang="en-GB" sz="2000" b="1" dirty="0"/>
              <a:t> </a:t>
            </a:r>
            <a:r>
              <a:rPr lang="en-GB" sz="2000" b="1" dirty="0" err="1"/>
              <a:t>arbete</a:t>
            </a:r>
            <a:endParaRPr lang="en-GB" sz="2000" b="1" dirty="0"/>
          </a:p>
          <a:p>
            <a:r>
              <a:rPr lang="en-GB" sz="2000" dirty="0" err="1"/>
              <a:t>kvarken.org</a:t>
            </a:r>
            <a:endParaRPr lang="en-GB" sz="2000" dirty="0"/>
          </a:p>
          <a:p>
            <a:r>
              <a:rPr lang="en-GB" sz="2000" dirty="0" err="1"/>
              <a:t>facebook.com</a:t>
            </a:r>
            <a:r>
              <a:rPr lang="en-GB" sz="2000" dirty="0"/>
              <a:t>/</a:t>
            </a:r>
            <a:r>
              <a:rPr lang="en-GB" sz="2000" dirty="0" err="1"/>
              <a:t>kvarkenradet</a:t>
            </a:r>
            <a:endParaRPr lang="en-GB" sz="2000" dirty="0"/>
          </a:p>
          <a:p>
            <a:r>
              <a:rPr lang="en-GB" sz="2000" dirty="0" err="1"/>
              <a:t>linkedin.com</a:t>
            </a:r>
            <a:r>
              <a:rPr lang="en-GB" sz="2000" dirty="0"/>
              <a:t>/company/</a:t>
            </a:r>
            <a:r>
              <a:rPr lang="en-GB" sz="2000" dirty="0" err="1"/>
              <a:t>kvarkencouncil</a:t>
            </a:r>
            <a:endParaRPr lang="en-GB" sz="2000" dirty="0"/>
          </a:p>
          <a:p>
            <a:br>
              <a:rPr lang="en-GB" dirty="0"/>
            </a:br>
            <a:endParaRPr lang="en-FI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97EAD3-050C-88E5-80AA-D0F54A74EB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3834" y="4371033"/>
            <a:ext cx="4557632" cy="14854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F86BEEE-5972-4565-967A-FA4D467544C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756433" y="4554538"/>
            <a:ext cx="1320800" cy="132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7702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1F27899-2F77-FD88-F5A4-C2056D58B6F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0330"/>
          <a:stretch>
            <a:fillRect/>
          </a:stretch>
        </p:blipFill>
        <p:spPr>
          <a:xfrm>
            <a:off x="7100737" y="1180216"/>
            <a:ext cx="5091263" cy="56777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073E85-38E6-020D-57AF-0E9E416803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921272"/>
            <a:ext cx="6555628" cy="492369"/>
          </a:xfrm>
        </p:spPr>
        <p:txBody>
          <a:bodyPr lIns="0"/>
          <a:lstStyle/>
          <a:p>
            <a:r>
              <a:rPr lang="en-GB" b="1" dirty="0" err="1">
                <a:solidFill>
                  <a:srgbClr val="002A3C"/>
                </a:solidFill>
              </a:rPr>
              <a:t>Kvarkenrådet</a:t>
            </a:r>
            <a:r>
              <a:rPr lang="en-GB" b="1" dirty="0">
                <a:solidFill>
                  <a:srgbClr val="002A3C"/>
                </a:solidFill>
              </a:rPr>
              <a:t> EGTS</a:t>
            </a:r>
            <a:br>
              <a:rPr lang="en-GB" sz="2000" dirty="0">
                <a:solidFill>
                  <a:srgbClr val="002A3C"/>
                </a:solidFill>
              </a:rPr>
            </a:br>
            <a:r>
              <a:rPr lang="en-GB" sz="2000" dirty="0" err="1">
                <a:solidFill>
                  <a:srgbClr val="002A3C"/>
                </a:solidFill>
                <a:latin typeface="Aptos Light" panose="020B0004020202020204" pitchFamily="34" charset="0"/>
              </a:rPr>
              <a:t>Europeisk</a:t>
            </a:r>
            <a:r>
              <a:rPr lang="en-GB" sz="2000" dirty="0">
                <a:solidFill>
                  <a:srgbClr val="002A3C"/>
                </a:solidFill>
                <a:latin typeface="Aptos Light" panose="020B0004020202020204" pitchFamily="34" charset="0"/>
              </a:rPr>
              <a:t> </a:t>
            </a:r>
            <a:r>
              <a:rPr lang="en-GB" sz="2000" dirty="0" err="1">
                <a:solidFill>
                  <a:srgbClr val="002A3C"/>
                </a:solidFill>
                <a:latin typeface="Aptos Light" panose="020B0004020202020204" pitchFamily="34" charset="0"/>
              </a:rPr>
              <a:t>gruppering</a:t>
            </a:r>
            <a:r>
              <a:rPr lang="en-GB" sz="2000" dirty="0">
                <a:solidFill>
                  <a:srgbClr val="002A3C"/>
                </a:solidFill>
                <a:latin typeface="Aptos Light" panose="020B0004020202020204" pitchFamily="34" charset="0"/>
              </a:rPr>
              <a:t> för </a:t>
            </a:r>
            <a:r>
              <a:rPr lang="en-GB" sz="2000" dirty="0" err="1">
                <a:solidFill>
                  <a:srgbClr val="002A3C"/>
                </a:solidFill>
                <a:latin typeface="Aptos Light" panose="020B0004020202020204" pitchFamily="34" charset="0"/>
              </a:rPr>
              <a:t>territoriellt</a:t>
            </a:r>
            <a:r>
              <a:rPr lang="en-GB" sz="2000" dirty="0">
                <a:solidFill>
                  <a:srgbClr val="002A3C"/>
                </a:solidFill>
                <a:latin typeface="Aptos Light" panose="020B0004020202020204" pitchFamily="34" charset="0"/>
              </a:rPr>
              <a:t> </a:t>
            </a:r>
            <a:r>
              <a:rPr lang="en-GB" sz="2000" dirty="0" err="1">
                <a:solidFill>
                  <a:srgbClr val="002A3C"/>
                </a:solidFill>
                <a:latin typeface="Aptos Light" panose="020B0004020202020204" pitchFamily="34" charset="0"/>
              </a:rPr>
              <a:t>samarbete</a:t>
            </a:r>
            <a:endParaRPr lang="en-FI" sz="2000" dirty="0">
              <a:solidFill>
                <a:srgbClr val="002A3C"/>
              </a:solidFill>
              <a:latin typeface="Aptos Light" panose="020B00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3BF1C3-1D37-F971-E9D4-6EA3F6F4C0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723" y="1966822"/>
            <a:ext cx="3639656" cy="3790883"/>
          </a:xfrm>
        </p:spPr>
        <p:txBody>
          <a:bodyPr lIns="0"/>
          <a:lstStyle/>
          <a:p>
            <a:pPr marL="0" indent="0">
              <a:lnSpc>
                <a:spcPts val="960"/>
              </a:lnSpc>
              <a:spcBef>
                <a:spcPts val="600"/>
              </a:spcBef>
            </a:pPr>
            <a:r>
              <a:rPr lang="en-GB" sz="1100" b="1" dirty="0" err="1"/>
              <a:t>Kvarkenrådet</a:t>
            </a:r>
            <a:r>
              <a:rPr lang="en-GB" sz="1100" b="1" dirty="0"/>
              <a:t> EGTS </a:t>
            </a:r>
            <a:r>
              <a:rPr lang="en-GB" sz="1100" b="1" dirty="0" err="1"/>
              <a:t>huvudmedlemmar</a:t>
            </a:r>
            <a:r>
              <a:rPr lang="en-GB" sz="1100" b="1" dirty="0"/>
              <a:t> </a:t>
            </a:r>
          </a:p>
          <a:p>
            <a:pPr marL="0" indent="0">
              <a:lnSpc>
                <a:spcPts val="960"/>
              </a:lnSpc>
              <a:spcBef>
                <a:spcPts val="600"/>
              </a:spcBef>
            </a:pPr>
            <a:r>
              <a:rPr lang="en-GB" sz="1100" b="1" dirty="0"/>
              <a:t>(med </a:t>
            </a:r>
            <a:r>
              <a:rPr lang="en-GB" sz="1100" b="1" dirty="0" err="1"/>
              <a:t>rösträtt</a:t>
            </a:r>
            <a:r>
              <a:rPr lang="en-GB" sz="1100" b="1" dirty="0"/>
              <a:t>)</a:t>
            </a:r>
          </a:p>
          <a:p>
            <a:pPr marL="0" indent="0">
              <a:lnSpc>
                <a:spcPts val="960"/>
              </a:lnSpc>
              <a:spcBef>
                <a:spcPts val="600"/>
              </a:spcBef>
            </a:pPr>
            <a:r>
              <a:rPr lang="en-GB" sz="1200" dirty="0">
                <a:latin typeface="Aptos Light" panose="020B0004020202020204" pitchFamily="34" charset="0"/>
              </a:rPr>
              <a:t>Region </a:t>
            </a:r>
            <a:r>
              <a:rPr lang="en-GB" sz="1200" dirty="0" err="1">
                <a:latin typeface="Aptos Light" panose="020B0004020202020204" pitchFamily="34" charset="0"/>
              </a:rPr>
              <a:t>Västerbotten</a:t>
            </a:r>
            <a:endParaRPr lang="en-GB" sz="1200" dirty="0">
              <a:latin typeface="Aptos Light" panose="020B0004020202020204" pitchFamily="34" charset="0"/>
            </a:endParaRPr>
          </a:p>
          <a:p>
            <a:pPr marL="0" indent="0">
              <a:lnSpc>
                <a:spcPts val="960"/>
              </a:lnSpc>
              <a:spcBef>
                <a:spcPts val="600"/>
              </a:spcBef>
            </a:pPr>
            <a:r>
              <a:rPr lang="en-GB" sz="1200" dirty="0" err="1">
                <a:latin typeface="Aptos Light" panose="020B0004020202020204" pitchFamily="34" charset="0"/>
              </a:rPr>
              <a:t>Umeå</a:t>
            </a:r>
            <a:r>
              <a:rPr lang="en-GB" sz="1200" dirty="0">
                <a:latin typeface="Aptos Light" panose="020B0004020202020204" pitchFamily="34" charset="0"/>
              </a:rPr>
              <a:t> </a:t>
            </a:r>
            <a:r>
              <a:rPr lang="en-GB" sz="1200" dirty="0" err="1">
                <a:latin typeface="Aptos Light" panose="020B0004020202020204" pitchFamily="34" charset="0"/>
              </a:rPr>
              <a:t>kommun</a:t>
            </a:r>
            <a:endParaRPr lang="en-GB" sz="1200" dirty="0">
              <a:latin typeface="Aptos Light" panose="020B0004020202020204" pitchFamily="34" charset="0"/>
            </a:endParaRPr>
          </a:p>
          <a:p>
            <a:pPr marL="0" indent="0">
              <a:lnSpc>
                <a:spcPts val="960"/>
              </a:lnSpc>
              <a:spcBef>
                <a:spcPts val="600"/>
              </a:spcBef>
            </a:pPr>
            <a:r>
              <a:rPr lang="en-GB" sz="1200" dirty="0" err="1">
                <a:latin typeface="Aptos Light" panose="020B0004020202020204" pitchFamily="34" charset="0"/>
              </a:rPr>
              <a:t>Örnsköldsviks</a:t>
            </a:r>
            <a:r>
              <a:rPr lang="en-GB" sz="1200" dirty="0">
                <a:latin typeface="Aptos Light" panose="020B0004020202020204" pitchFamily="34" charset="0"/>
              </a:rPr>
              <a:t> </a:t>
            </a:r>
            <a:r>
              <a:rPr lang="en-GB" sz="1200" dirty="0" err="1">
                <a:latin typeface="Aptos Light" panose="020B0004020202020204" pitchFamily="34" charset="0"/>
              </a:rPr>
              <a:t>kommun</a:t>
            </a:r>
            <a:endParaRPr lang="en-GB" sz="1200" dirty="0">
              <a:latin typeface="Aptos Light" panose="020B0004020202020204" pitchFamily="34" charset="0"/>
            </a:endParaRPr>
          </a:p>
          <a:p>
            <a:pPr marL="0" indent="0">
              <a:lnSpc>
                <a:spcPts val="960"/>
              </a:lnSpc>
              <a:spcBef>
                <a:spcPts val="600"/>
              </a:spcBef>
            </a:pPr>
            <a:r>
              <a:rPr lang="en-GB" sz="1200" dirty="0" err="1">
                <a:latin typeface="Aptos Light" panose="020B0004020202020204" pitchFamily="34" charset="0"/>
              </a:rPr>
              <a:t>Österbottens</a:t>
            </a:r>
            <a:r>
              <a:rPr lang="en-GB" sz="1200" dirty="0">
                <a:latin typeface="Aptos Light" panose="020B0004020202020204" pitchFamily="34" charset="0"/>
              </a:rPr>
              <a:t> </a:t>
            </a:r>
            <a:r>
              <a:rPr lang="en-GB" sz="1200" dirty="0" err="1">
                <a:latin typeface="Aptos Light" panose="020B0004020202020204" pitchFamily="34" charset="0"/>
              </a:rPr>
              <a:t>förbund</a:t>
            </a:r>
            <a:endParaRPr lang="en-GB" sz="1200" dirty="0">
              <a:latin typeface="Aptos Light" panose="020B0004020202020204" pitchFamily="34" charset="0"/>
            </a:endParaRPr>
          </a:p>
          <a:p>
            <a:pPr marL="0" indent="0">
              <a:lnSpc>
                <a:spcPts val="960"/>
              </a:lnSpc>
              <a:spcBef>
                <a:spcPts val="600"/>
              </a:spcBef>
            </a:pPr>
            <a:r>
              <a:rPr lang="en-GB" sz="1200" dirty="0">
                <a:latin typeface="Aptos Light" panose="020B0004020202020204" pitchFamily="34" charset="0"/>
              </a:rPr>
              <a:t>Södra </a:t>
            </a:r>
            <a:r>
              <a:rPr lang="en-GB" sz="1200" dirty="0" err="1">
                <a:latin typeface="Aptos Light" panose="020B0004020202020204" pitchFamily="34" charset="0"/>
              </a:rPr>
              <a:t>Österbottens</a:t>
            </a:r>
            <a:r>
              <a:rPr lang="en-GB" sz="1200" dirty="0">
                <a:latin typeface="Aptos Light" panose="020B0004020202020204" pitchFamily="34" charset="0"/>
              </a:rPr>
              <a:t> </a:t>
            </a:r>
            <a:r>
              <a:rPr lang="en-GB" sz="1200" dirty="0" err="1">
                <a:latin typeface="Aptos Light" panose="020B0004020202020204" pitchFamily="34" charset="0"/>
              </a:rPr>
              <a:t>förbund</a:t>
            </a:r>
            <a:endParaRPr lang="en-GB" sz="1200" dirty="0">
              <a:latin typeface="Aptos Light" panose="020B0004020202020204" pitchFamily="34" charset="0"/>
            </a:endParaRPr>
          </a:p>
          <a:p>
            <a:pPr marL="0" indent="0">
              <a:lnSpc>
                <a:spcPts val="960"/>
              </a:lnSpc>
              <a:spcBef>
                <a:spcPts val="600"/>
              </a:spcBef>
            </a:pPr>
            <a:r>
              <a:rPr lang="en-GB" sz="1200" dirty="0" err="1">
                <a:latin typeface="Aptos Light" panose="020B0004020202020204" pitchFamily="34" charset="0"/>
              </a:rPr>
              <a:t>Mellersta</a:t>
            </a:r>
            <a:r>
              <a:rPr lang="en-GB" sz="1200" dirty="0">
                <a:latin typeface="Aptos Light" panose="020B0004020202020204" pitchFamily="34" charset="0"/>
              </a:rPr>
              <a:t> </a:t>
            </a:r>
            <a:r>
              <a:rPr lang="en-GB" sz="1200" dirty="0" err="1">
                <a:latin typeface="Aptos Light" panose="020B0004020202020204" pitchFamily="34" charset="0"/>
              </a:rPr>
              <a:t>Österbottens</a:t>
            </a:r>
            <a:r>
              <a:rPr lang="en-GB" sz="1200" dirty="0">
                <a:latin typeface="Aptos Light" panose="020B0004020202020204" pitchFamily="34" charset="0"/>
              </a:rPr>
              <a:t> </a:t>
            </a:r>
            <a:r>
              <a:rPr lang="en-GB" sz="1200" dirty="0" err="1">
                <a:latin typeface="Aptos Light" panose="020B0004020202020204" pitchFamily="34" charset="0"/>
              </a:rPr>
              <a:t>förbund</a:t>
            </a:r>
            <a:endParaRPr lang="en-GB" sz="1200" dirty="0">
              <a:latin typeface="Aptos Light" panose="020B0004020202020204" pitchFamily="34" charset="0"/>
            </a:endParaRPr>
          </a:p>
          <a:p>
            <a:pPr marL="0" indent="0">
              <a:lnSpc>
                <a:spcPts val="960"/>
              </a:lnSpc>
              <a:spcBef>
                <a:spcPts val="600"/>
              </a:spcBef>
            </a:pPr>
            <a:r>
              <a:rPr lang="en-GB" sz="1200" dirty="0">
                <a:latin typeface="Aptos Light" panose="020B0004020202020204" pitchFamily="34" charset="0"/>
              </a:rPr>
              <a:t>Vasa </a:t>
            </a:r>
            <a:r>
              <a:rPr lang="en-GB" sz="1200" dirty="0" err="1">
                <a:latin typeface="Aptos Light" panose="020B0004020202020204" pitchFamily="34" charset="0"/>
              </a:rPr>
              <a:t>stad</a:t>
            </a:r>
            <a:endParaRPr lang="en-GB" sz="1200" dirty="0">
              <a:latin typeface="Aptos Light" panose="020B0004020202020204" pitchFamily="34" charset="0"/>
            </a:endParaRPr>
          </a:p>
          <a:p>
            <a:pPr marL="0" indent="0">
              <a:lnSpc>
                <a:spcPts val="960"/>
              </a:lnSpc>
              <a:spcBef>
                <a:spcPts val="600"/>
              </a:spcBef>
            </a:pPr>
            <a:r>
              <a:rPr lang="en-GB" sz="1200" dirty="0">
                <a:latin typeface="Aptos Light" panose="020B0004020202020204" pitchFamily="34" charset="0"/>
              </a:rPr>
              <a:t>Karleby </a:t>
            </a:r>
            <a:r>
              <a:rPr lang="en-GB" sz="1200" dirty="0" err="1">
                <a:latin typeface="Aptos Light" panose="020B0004020202020204" pitchFamily="34" charset="0"/>
              </a:rPr>
              <a:t>stad</a:t>
            </a:r>
            <a:endParaRPr lang="en-GB" sz="1200" dirty="0">
              <a:latin typeface="Aptos Light" panose="020B0004020202020204" pitchFamily="34" charset="0"/>
            </a:endParaRPr>
          </a:p>
          <a:p>
            <a:pPr marL="0" indent="0">
              <a:lnSpc>
                <a:spcPts val="960"/>
              </a:lnSpc>
              <a:spcBef>
                <a:spcPts val="600"/>
              </a:spcBef>
            </a:pPr>
            <a:r>
              <a:rPr lang="en-GB" sz="1200" dirty="0">
                <a:latin typeface="Aptos Light" panose="020B0004020202020204" pitchFamily="34" charset="0"/>
              </a:rPr>
              <a:t>Seinäjoki </a:t>
            </a:r>
            <a:r>
              <a:rPr lang="en-GB" sz="1200" dirty="0" err="1">
                <a:latin typeface="Aptos Light" panose="020B0004020202020204" pitchFamily="34" charset="0"/>
              </a:rPr>
              <a:t>stad</a:t>
            </a:r>
            <a:endParaRPr lang="en-GB" sz="1200" dirty="0">
              <a:latin typeface="Aptos Light" panose="020B0004020202020204" pitchFamily="34" charset="0"/>
            </a:endParaRPr>
          </a:p>
          <a:p>
            <a:pPr marL="0" indent="0">
              <a:lnSpc>
                <a:spcPts val="960"/>
              </a:lnSpc>
              <a:spcBef>
                <a:spcPts val="600"/>
              </a:spcBef>
            </a:pPr>
            <a:r>
              <a:rPr lang="en-GB" sz="1200" dirty="0">
                <a:latin typeface="Aptos Light" panose="020B0004020202020204" pitchFamily="34" charset="0"/>
              </a:rPr>
              <a:t>Staden Jakobstad</a:t>
            </a:r>
          </a:p>
          <a:p>
            <a:pPr marL="0" indent="0">
              <a:lnSpc>
                <a:spcPts val="960"/>
              </a:lnSpc>
              <a:spcBef>
                <a:spcPts val="600"/>
              </a:spcBef>
            </a:pPr>
            <a:r>
              <a:rPr lang="en-GB" sz="1200" dirty="0" err="1">
                <a:latin typeface="Aptos Light" panose="020B0004020202020204" pitchFamily="34" charset="0"/>
              </a:rPr>
              <a:t>Kurikka</a:t>
            </a:r>
            <a:r>
              <a:rPr lang="en-GB" sz="1200" dirty="0">
                <a:latin typeface="Aptos Light" panose="020B0004020202020204" pitchFamily="34" charset="0"/>
              </a:rPr>
              <a:t> </a:t>
            </a:r>
            <a:r>
              <a:rPr lang="en-GB" sz="1200" dirty="0" err="1">
                <a:latin typeface="Aptos Light" panose="020B0004020202020204" pitchFamily="34" charset="0"/>
              </a:rPr>
              <a:t>stad</a:t>
            </a:r>
            <a:endParaRPr lang="en-GB" sz="1200" dirty="0">
              <a:latin typeface="Aptos Light" panose="020B0004020202020204" pitchFamily="34" charset="0"/>
            </a:endParaRPr>
          </a:p>
          <a:p>
            <a:pPr marL="0" indent="0">
              <a:lnSpc>
                <a:spcPts val="960"/>
              </a:lnSpc>
              <a:spcBef>
                <a:spcPts val="600"/>
              </a:spcBef>
            </a:pPr>
            <a:r>
              <a:rPr lang="en-GB" sz="1200" dirty="0" err="1">
                <a:latin typeface="Aptos Light" panose="020B0004020202020204" pitchFamily="34" charset="0"/>
              </a:rPr>
              <a:t>Korsholms</a:t>
            </a:r>
            <a:r>
              <a:rPr lang="en-GB" sz="1200" dirty="0">
                <a:latin typeface="Aptos Light" panose="020B0004020202020204" pitchFamily="34" charset="0"/>
              </a:rPr>
              <a:t> </a:t>
            </a:r>
            <a:r>
              <a:rPr lang="en-GB" sz="1200" dirty="0" err="1">
                <a:latin typeface="Aptos Light" panose="020B0004020202020204" pitchFamily="34" charset="0"/>
              </a:rPr>
              <a:t>kommun</a:t>
            </a:r>
            <a:endParaRPr lang="en-GB" sz="1200" dirty="0">
              <a:latin typeface="Aptos Light" panose="020B0004020202020204" pitchFamily="34" charset="0"/>
            </a:endParaRPr>
          </a:p>
          <a:p>
            <a:pPr marL="0" indent="0">
              <a:lnSpc>
                <a:spcPts val="960"/>
              </a:lnSpc>
              <a:spcBef>
                <a:spcPts val="600"/>
              </a:spcBef>
            </a:pPr>
            <a:r>
              <a:rPr lang="en-GB" sz="1200" dirty="0" err="1">
                <a:latin typeface="Aptos Light" panose="020B0004020202020204" pitchFamily="34" charset="0"/>
              </a:rPr>
              <a:t>Storumans</a:t>
            </a:r>
            <a:r>
              <a:rPr lang="en-GB" sz="1200" dirty="0">
                <a:latin typeface="Aptos Light" panose="020B0004020202020204" pitchFamily="34" charset="0"/>
              </a:rPr>
              <a:t> </a:t>
            </a:r>
            <a:r>
              <a:rPr lang="en-GB" sz="1200" dirty="0" err="1">
                <a:latin typeface="Aptos Light" panose="020B0004020202020204" pitchFamily="34" charset="0"/>
              </a:rPr>
              <a:t>kommun</a:t>
            </a:r>
            <a:endParaRPr lang="en-GB" sz="1200" dirty="0">
              <a:latin typeface="Aptos Light" panose="020B0004020202020204" pitchFamily="34" charset="0"/>
            </a:endParaRPr>
          </a:p>
          <a:p>
            <a:pPr marL="0" indent="0">
              <a:lnSpc>
                <a:spcPts val="960"/>
              </a:lnSpc>
              <a:spcBef>
                <a:spcPts val="600"/>
              </a:spcBef>
            </a:pPr>
            <a:r>
              <a:rPr lang="en-GB" sz="1200" dirty="0" err="1">
                <a:latin typeface="Aptos Light" panose="020B0004020202020204" pitchFamily="34" charset="0"/>
              </a:rPr>
              <a:t>Lycksele</a:t>
            </a:r>
            <a:r>
              <a:rPr lang="en-GB" sz="1200" dirty="0">
                <a:latin typeface="Aptos Light" panose="020B0004020202020204" pitchFamily="34" charset="0"/>
              </a:rPr>
              <a:t> </a:t>
            </a:r>
            <a:r>
              <a:rPr lang="en-GB" sz="1200" dirty="0" err="1">
                <a:latin typeface="Aptos Light" panose="020B0004020202020204" pitchFamily="34" charset="0"/>
              </a:rPr>
              <a:t>kommun</a:t>
            </a:r>
            <a:endParaRPr lang="en-GB" sz="1200" dirty="0">
              <a:latin typeface="Aptos Light" panose="020B0004020202020204" pitchFamily="34" charset="0"/>
            </a:endParaRPr>
          </a:p>
          <a:p>
            <a:pPr marL="0" indent="0">
              <a:lnSpc>
                <a:spcPts val="960"/>
              </a:lnSpc>
              <a:spcBef>
                <a:spcPts val="600"/>
              </a:spcBef>
            </a:pPr>
            <a:r>
              <a:rPr lang="en-GB" sz="1200" dirty="0" err="1">
                <a:latin typeface="Aptos Light" panose="020B0004020202020204" pitchFamily="34" charset="0"/>
              </a:rPr>
              <a:t>Skellefteå</a:t>
            </a:r>
            <a:r>
              <a:rPr lang="en-GB" sz="1200" dirty="0">
                <a:latin typeface="Aptos Light" panose="020B0004020202020204" pitchFamily="34" charset="0"/>
              </a:rPr>
              <a:t> </a:t>
            </a:r>
            <a:r>
              <a:rPr lang="en-GB" sz="1200" dirty="0" err="1">
                <a:latin typeface="Aptos Light" panose="020B0004020202020204" pitchFamily="34" charset="0"/>
              </a:rPr>
              <a:t>kommun</a:t>
            </a:r>
            <a:endParaRPr lang="en-GB" sz="1200" dirty="0">
              <a:latin typeface="Aptos Light" panose="020B0004020202020204" pitchFamily="34" charset="0"/>
            </a:endParaRPr>
          </a:p>
          <a:p>
            <a:pPr marL="0" indent="0">
              <a:lnSpc>
                <a:spcPts val="960"/>
              </a:lnSpc>
              <a:spcBef>
                <a:spcPts val="600"/>
              </a:spcBef>
            </a:pPr>
            <a:r>
              <a:rPr lang="en-GB" sz="1200" dirty="0">
                <a:latin typeface="Aptos Light" panose="020B0004020202020204" pitchFamily="34" charset="0"/>
              </a:rPr>
              <a:t>Region </a:t>
            </a:r>
            <a:r>
              <a:rPr lang="en-GB" sz="1200" dirty="0" err="1">
                <a:latin typeface="Aptos Light" panose="020B0004020202020204" pitchFamily="34" charset="0"/>
              </a:rPr>
              <a:t>Västernorrland</a:t>
            </a:r>
            <a:endParaRPr lang="en-GB" sz="1200" dirty="0">
              <a:latin typeface="Aptos Light" panose="020B0004020202020204" pitchFamily="34" charset="0"/>
            </a:endParaRPr>
          </a:p>
          <a:p>
            <a:pPr marL="0" indent="0">
              <a:lnSpc>
                <a:spcPts val="760"/>
              </a:lnSpc>
            </a:pPr>
            <a:br>
              <a:rPr lang="en-GB" sz="800" dirty="0"/>
            </a:br>
            <a:endParaRPr lang="en-FI" sz="800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6016DD4-A5EC-5251-4FE7-35A44B54F86B}"/>
              </a:ext>
            </a:extLst>
          </p:cNvPr>
          <p:cNvSpPr txBox="1">
            <a:spLocks/>
          </p:cNvSpPr>
          <p:nvPr/>
        </p:nvSpPr>
        <p:spPr>
          <a:xfrm>
            <a:off x="3615374" y="1966823"/>
            <a:ext cx="2015135" cy="2761042"/>
          </a:xfrm>
          <a:prstGeom prst="rect">
            <a:avLst/>
          </a:prstGeom>
        </p:spPr>
        <p:txBody>
          <a:bodyPr lIns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000" b="0" i="0" kern="1200" baseline="0">
                <a:solidFill>
                  <a:schemeClr val="tx1"/>
                </a:solidFill>
                <a:latin typeface="Aptos" panose="020B0004020202020204" pitchFamily="34" charset="0"/>
                <a:ea typeface="Helvetica Neue Thin" panose="020B0403020202020204" pitchFamily="34" charset="0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960"/>
              </a:lnSpc>
              <a:spcBef>
                <a:spcPts val="600"/>
              </a:spcBef>
            </a:pPr>
            <a:r>
              <a:rPr lang="en-GB" sz="1100" b="1" dirty="0" err="1"/>
              <a:t>Övriga</a:t>
            </a:r>
            <a:r>
              <a:rPr lang="en-GB" sz="1100" b="1" dirty="0"/>
              <a:t> </a:t>
            </a:r>
            <a:r>
              <a:rPr lang="en-GB" sz="1100" b="1" dirty="0" err="1"/>
              <a:t>kommunmedlemmar</a:t>
            </a:r>
            <a:endParaRPr lang="en-GB" sz="1100" b="1" dirty="0"/>
          </a:p>
          <a:p>
            <a:pPr marL="0" indent="0">
              <a:lnSpc>
                <a:spcPts val="960"/>
              </a:lnSpc>
              <a:spcBef>
                <a:spcPts val="600"/>
              </a:spcBef>
            </a:pPr>
            <a:r>
              <a:rPr lang="en-GB" sz="1200" dirty="0" err="1">
                <a:latin typeface="Aptos Light" panose="020B0004020202020204" pitchFamily="34" charset="0"/>
              </a:rPr>
              <a:t>Vindelns</a:t>
            </a:r>
            <a:r>
              <a:rPr lang="en-GB" sz="1200" dirty="0">
                <a:latin typeface="Aptos Light" panose="020B0004020202020204" pitchFamily="34" charset="0"/>
              </a:rPr>
              <a:t> </a:t>
            </a:r>
            <a:r>
              <a:rPr lang="en-GB" sz="1200" dirty="0" err="1">
                <a:latin typeface="Aptos Light" panose="020B0004020202020204" pitchFamily="34" charset="0"/>
              </a:rPr>
              <a:t>kommun</a:t>
            </a:r>
            <a:endParaRPr lang="en-GB" sz="1200" dirty="0">
              <a:latin typeface="Aptos Light" panose="020B0004020202020204" pitchFamily="34" charset="0"/>
            </a:endParaRPr>
          </a:p>
          <a:p>
            <a:pPr marL="0" indent="0">
              <a:lnSpc>
                <a:spcPts val="960"/>
              </a:lnSpc>
              <a:spcBef>
                <a:spcPts val="600"/>
              </a:spcBef>
            </a:pPr>
            <a:r>
              <a:rPr lang="en-GB" sz="1200" dirty="0" err="1">
                <a:latin typeface="Aptos Light" panose="020B0004020202020204" pitchFamily="34" charset="0"/>
              </a:rPr>
              <a:t>Nykarleby</a:t>
            </a:r>
            <a:r>
              <a:rPr lang="en-GB" sz="1200" dirty="0">
                <a:latin typeface="Aptos Light" panose="020B0004020202020204" pitchFamily="34" charset="0"/>
              </a:rPr>
              <a:t> </a:t>
            </a:r>
            <a:r>
              <a:rPr lang="en-GB" sz="1200" dirty="0" err="1">
                <a:latin typeface="Aptos Light" panose="020B0004020202020204" pitchFamily="34" charset="0"/>
              </a:rPr>
              <a:t>stad</a:t>
            </a:r>
            <a:endParaRPr lang="en-GB" sz="1200" dirty="0">
              <a:latin typeface="Aptos Light" panose="020B0004020202020204" pitchFamily="34" charset="0"/>
            </a:endParaRPr>
          </a:p>
          <a:p>
            <a:pPr marL="0" indent="0">
              <a:lnSpc>
                <a:spcPts val="960"/>
              </a:lnSpc>
              <a:spcBef>
                <a:spcPts val="600"/>
              </a:spcBef>
            </a:pPr>
            <a:r>
              <a:rPr lang="en-GB" sz="1200" dirty="0" err="1">
                <a:latin typeface="Aptos Light" panose="020B0004020202020204" pitchFamily="34" charset="0"/>
              </a:rPr>
              <a:t>Närpes</a:t>
            </a:r>
            <a:r>
              <a:rPr lang="en-GB" sz="1200" dirty="0">
                <a:latin typeface="Aptos Light" panose="020B0004020202020204" pitchFamily="34" charset="0"/>
              </a:rPr>
              <a:t> </a:t>
            </a:r>
            <a:r>
              <a:rPr lang="en-GB" sz="1200" dirty="0" err="1">
                <a:latin typeface="Aptos Light" panose="020B0004020202020204" pitchFamily="34" charset="0"/>
              </a:rPr>
              <a:t>stad</a:t>
            </a:r>
            <a:endParaRPr lang="en-GB" sz="1200" dirty="0">
              <a:latin typeface="Aptos Light" panose="020B0004020202020204" pitchFamily="34" charset="0"/>
            </a:endParaRPr>
          </a:p>
          <a:p>
            <a:pPr marL="0" indent="0">
              <a:lnSpc>
                <a:spcPts val="960"/>
              </a:lnSpc>
              <a:spcBef>
                <a:spcPts val="600"/>
              </a:spcBef>
            </a:pPr>
            <a:r>
              <a:rPr lang="en-GB" sz="1200" dirty="0" err="1">
                <a:latin typeface="Aptos Light" panose="020B0004020202020204" pitchFamily="34" charset="0"/>
              </a:rPr>
              <a:t>Nordmalings</a:t>
            </a:r>
            <a:r>
              <a:rPr lang="en-GB" sz="1200" dirty="0">
                <a:latin typeface="Aptos Light" panose="020B0004020202020204" pitchFamily="34" charset="0"/>
              </a:rPr>
              <a:t> </a:t>
            </a:r>
            <a:r>
              <a:rPr lang="en-GB" sz="1200" dirty="0" err="1">
                <a:latin typeface="Aptos Light" panose="020B0004020202020204" pitchFamily="34" charset="0"/>
              </a:rPr>
              <a:t>kommun</a:t>
            </a:r>
            <a:endParaRPr lang="en-GB" sz="1200" dirty="0">
              <a:latin typeface="Aptos Light" panose="020B0004020202020204" pitchFamily="34" charset="0"/>
            </a:endParaRPr>
          </a:p>
          <a:p>
            <a:pPr marL="0" indent="0">
              <a:lnSpc>
                <a:spcPts val="960"/>
              </a:lnSpc>
              <a:spcBef>
                <a:spcPts val="600"/>
              </a:spcBef>
            </a:pPr>
            <a:r>
              <a:rPr lang="en-GB" sz="1200" dirty="0" err="1">
                <a:latin typeface="Aptos Light" panose="020B0004020202020204" pitchFamily="34" charset="0"/>
              </a:rPr>
              <a:t>Vännäs</a:t>
            </a:r>
            <a:r>
              <a:rPr lang="en-GB" sz="1200" dirty="0">
                <a:latin typeface="Aptos Light" panose="020B0004020202020204" pitchFamily="34" charset="0"/>
              </a:rPr>
              <a:t> </a:t>
            </a:r>
            <a:r>
              <a:rPr lang="en-GB" sz="1200" dirty="0" err="1">
                <a:latin typeface="Aptos Light" panose="020B0004020202020204" pitchFamily="34" charset="0"/>
              </a:rPr>
              <a:t>kommun</a:t>
            </a:r>
            <a:endParaRPr lang="en-GB" sz="1200" dirty="0">
              <a:latin typeface="Aptos Light" panose="020B0004020202020204" pitchFamily="34" charset="0"/>
            </a:endParaRPr>
          </a:p>
          <a:p>
            <a:pPr marL="0" indent="0">
              <a:lnSpc>
                <a:spcPts val="960"/>
              </a:lnSpc>
              <a:spcBef>
                <a:spcPts val="600"/>
              </a:spcBef>
            </a:pPr>
            <a:r>
              <a:rPr lang="en-GB" sz="1200" dirty="0" err="1">
                <a:latin typeface="Aptos Light" panose="020B0004020202020204" pitchFamily="34" charset="0"/>
              </a:rPr>
              <a:t>Larsmo</a:t>
            </a:r>
            <a:r>
              <a:rPr lang="en-GB" sz="1200" dirty="0">
                <a:latin typeface="Aptos Light" panose="020B0004020202020204" pitchFamily="34" charset="0"/>
              </a:rPr>
              <a:t> </a:t>
            </a:r>
            <a:r>
              <a:rPr lang="en-GB" sz="1200" dirty="0" err="1">
                <a:latin typeface="Aptos Light" panose="020B0004020202020204" pitchFamily="34" charset="0"/>
              </a:rPr>
              <a:t>kommun</a:t>
            </a:r>
            <a:endParaRPr lang="en-GB" sz="1200" dirty="0">
              <a:latin typeface="Aptos Light" panose="020B0004020202020204" pitchFamily="34" charset="0"/>
            </a:endParaRPr>
          </a:p>
          <a:p>
            <a:pPr marL="0" indent="0">
              <a:lnSpc>
                <a:spcPts val="960"/>
              </a:lnSpc>
              <a:spcBef>
                <a:spcPts val="600"/>
              </a:spcBef>
            </a:pPr>
            <a:r>
              <a:rPr lang="en-GB" sz="1200" dirty="0">
                <a:latin typeface="Aptos Light" panose="020B0004020202020204" pitchFamily="34" charset="0"/>
              </a:rPr>
              <a:t>Kronoby </a:t>
            </a:r>
            <a:r>
              <a:rPr lang="en-GB" sz="1200" dirty="0" err="1">
                <a:latin typeface="Aptos Light" panose="020B0004020202020204" pitchFamily="34" charset="0"/>
              </a:rPr>
              <a:t>kommun</a:t>
            </a:r>
            <a:endParaRPr lang="en-GB" sz="1200" dirty="0">
              <a:latin typeface="Aptos Light" panose="020B0004020202020204" pitchFamily="34" charset="0"/>
            </a:endParaRPr>
          </a:p>
          <a:p>
            <a:pPr marL="0" indent="0">
              <a:lnSpc>
                <a:spcPts val="960"/>
              </a:lnSpc>
              <a:spcBef>
                <a:spcPts val="600"/>
              </a:spcBef>
            </a:pPr>
            <a:r>
              <a:rPr lang="en-GB" sz="1200" dirty="0" err="1">
                <a:latin typeface="Aptos Light" panose="020B0004020202020204" pitchFamily="34" charset="0"/>
              </a:rPr>
              <a:t>Sundsvalls</a:t>
            </a:r>
            <a:r>
              <a:rPr lang="en-GB" sz="1200" dirty="0">
                <a:latin typeface="Aptos Light" panose="020B0004020202020204" pitchFamily="34" charset="0"/>
              </a:rPr>
              <a:t> </a:t>
            </a:r>
            <a:r>
              <a:rPr lang="en-GB" sz="1200" dirty="0" err="1">
                <a:latin typeface="Aptos Light" panose="020B0004020202020204" pitchFamily="34" charset="0"/>
              </a:rPr>
              <a:t>kommun</a:t>
            </a:r>
            <a:endParaRPr lang="en-GB" sz="1200" dirty="0">
              <a:latin typeface="Aptos Light" panose="020B0004020202020204" pitchFamily="34" charset="0"/>
            </a:endParaRPr>
          </a:p>
          <a:p>
            <a:pPr marL="0" indent="0">
              <a:lnSpc>
                <a:spcPts val="960"/>
              </a:lnSpc>
              <a:spcBef>
                <a:spcPts val="600"/>
              </a:spcBef>
            </a:pPr>
            <a:r>
              <a:rPr lang="en-GB" sz="1200" dirty="0" err="1">
                <a:latin typeface="Aptos Light" panose="020B0004020202020204" pitchFamily="34" charset="0"/>
              </a:rPr>
              <a:t>Robertsfors</a:t>
            </a:r>
            <a:r>
              <a:rPr lang="en-GB" sz="1200" dirty="0">
                <a:latin typeface="Aptos Light" panose="020B0004020202020204" pitchFamily="34" charset="0"/>
              </a:rPr>
              <a:t> </a:t>
            </a:r>
            <a:r>
              <a:rPr lang="en-GB" sz="1200" dirty="0" err="1">
                <a:latin typeface="Aptos Light" panose="020B0004020202020204" pitchFamily="34" charset="0"/>
              </a:rPr>
              <a:t>kommun</a:t>
            </a:r>
            <a:endParaRPr lang="en-GB" sz="1200" dirty="0">
              <a:latin typeface="Aptos Light" panose="020B0004020202020204" pitchFamily="34" charset="0"/>
            </a:endParaRPr>
          </a:p>
          <a:p>
            <a:pPr marL="0" indent="0">
              <a:lnSpc>
                <a:spcPts val="960"/>
              </a:lnSpc>
              <a:spcBef>
                <a:spcPts val="600"/>
              </a:spcBef>
            </a:pPr>
            <a:r>
              <a:rPr lang="en-GB" sz="1200" dirty="0" err="1">
                <a:latin typeface="Aptos Light" panose="020B0004020202020204" pitchFamily="34" charset="0"/>
              </a:rPr>
              <a:t>Kauhava</a:t>
            </a:r>
            <a:r>
              <a:rPr lang="en-GB" sz="1200" dirty="0">
                <a:latin typeface="Aptos Light" panose="020B0004020202020204" pitchFamily="34" charset="0"/>
              </a:rPr>
              <a:t> </a:t>
            </a:r>
            <a:r>
              <a:rPr lang="en-GB" sz="1200" dirty="0" err="1">
                <a:latin typeface="Aptos Light" panose="020B0004020202020204" pitchFamily="34" charset="0"/>
              </a:rPr>
              <a:t>stad</a:t>
            </a:r>
            <a:endParaRPr lang="en-GB" sz="1200" dirty="0">
              <a:latin typeface="Aptos Light" panose="020B0004020202020204" pitchFamily="34" charset="0"/>
            </a:endParaRPr>
          </a:p>
          <a:p>
            <a:pPr marL="0" indent="0">
              <a:lnSpc>
                <a:spcPts val="960"/>
              </a:lnSpc>
              <a:spcBef>
                <a:spcPts val="600"/>
              </a:spcBef>
            </a:pPr>
            <a:r>
              <a:rPr lang="en-GB" sz="1200" dirty="0" err="1">
                <a:latin typeface="Aptos Light" panose="020B0004020202020204" pitchFamily="34" charset="0"/>
              </a:rPr>
              <a:t>Lappajärvi</a:t>
            </a:r>
            <a:r>
              <a:rPr lang="en-GB" sz="1200" dirty="0">
                <a:latin typeface="Aptos Light" panose="020B0004020202020204" pitchFamily="34" charset="0"/>
              </a:rPr>
              <a:t> </a:t>
            </a:r>
            <a:r>
              <a:rPr lang="en-GB" sz="1200" dirty="0" err="1">
                <a:latin typeface="Aptos Light" panose="020B0004020202020204" pitchFamily="34" charset="0"/>
              </a:rPr>
              <a:t>kommun</a:t>
            </a:r>
            <a:endParaRPr lang="en-GB" sz="1200" dirty="0">
              <a:latin typeface="Aptos Light" panose="020B0004020202020204" pitchFamily="34" charset="0"/>
            </a:endParaRPr>
          </a:p>
          <a:p>
            <a:pPr marL="0" indent="0">
              <a:lnSpc>
                <a:spcPts val="960"/>
              </a:lnSpc>
              <a:spcBef>
                <a:spcPts val="600"/>
              </a:spcBef>
            </a:pPr>
            <a:r>
              <a:rPr lang="en-GB" sz="1200" dirty="0" err="1">
                <a:latin typeface="Aptos Light" panose="020B0004020202020204" pitchFamily="34" charset="0"/>
              </a:rPr>
              <a:t>Pedersöre</a:t>
            </a:r>
            <a:r>
              <a:rPr lang="en-GB" sz="1200" dirty="0">
                <a:latin typeface="Aptos Light" panose="020B0004020202020204" pitchFamily="34" charset="0"/>
              </a:rPr>
              <a:t> </a:t>
            </a:r>
            <a:r>
              <a:rPr lang="en-GB" sz="1200" dirty="0" err="1">
                <a:latin typeface="Aptos Light" panose="020B0004020202020204" pitchFamily="34" charset="0"/>
              </a:rPr>
              <a:t>kommun</a:t>
            </a:r>
            <a:br>
              <a:rPr lang="en-GB" sz="800" dirty="0"/>
            </a:br>
            <a:endParaRPr lang="en-FI" sz="800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5055CB2-6FFF-72BD-4FA7-C833DB8DC219}"/>
              </a:ext>
            </a:extLst>
          </p:cNvPr>
          <p:cNvSpPr txBox="1">
            <a:spLocks/>
          </p:cNvSpPr>
          <p:nvPr/>
        </p:nvSpPr>
        <p:spPr>
          <a:xfrm>
            <a:off x="5612039" y="1966822"/>
            <a:ext cx="3639656" cy="4563679"/>
          </a:xfrm>
          <a:prstGeom prst="rect">
            <a:avLst/>
          </a:prstGeom>
        </p:spPr>
        <p:txBody>
          <a:bodyPr lIns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000" b="0" i="0" kern="1200" baseline="0">
                <a:solidFill>
                  <a:schemeClr val="tx1"/>
                </a:solidFill>
                <a:latin typeface="Aptos" panose="020B0004020202020204" pitchFamily="34" charset="0"/>
                <a:ea typeface="Helvetica Neue Thin" panose="020B0403020202020204" pitchFamily="34" charset="0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960"/>
              </a:lnSpc>
              <a:spcBef>
                <a:spcPts val="600"/>
              </a:spcBef>
            </a:pPr>
            <a:r>
              <a:rPr lang="en-GB" sz="1100" b="1" dirty="0" err="1"/>
              <a:t>Organisationsmedlemmar</a:t>
            </a:r>
            <a:endParaRPr lang="en-GB" sz="1100" b="1" dirty="0"/>
          </a:p>
          <a:p>
            <a:pPr marL="0" indent="0">
              <a:lnSpc>
                <a:spcPts val="960"/>
              </a:lnSpc>
              <a:spcBef>
                <a:spcPts val="600"/>
              </a:spcBef>
            </a:pPr>
            <a:r>
              <a:rPr lang="en-GB" sz="1200" dirty="0" err="1">
                <a:latin typeface="Aptos Light" panose="020B0004020202020204" pitchFamily="34" charset="0"/>
              </a:rPr>
              <a:t>Vasaregionens</a:t>
            </a:r>
            <a:r>
              <a:rPr lang="en-GB" sz="1200" dirty="0">
                <a:latin typeface="Aptos Light" panose="020B0004020202020204" pitchFamily="34" charset="0"/>
              </a:rPr>
              <a:t> </a:t>
            </a:r>
            <a:r>
              <a:rPr lang="en-GB" sz="1200" dirty="0" err="1">
                <a:latin typeface="Aptos Light" panose="020B0004020202020204" pitchFamily="34" charset="0"/>
              </a:rPr>
              <a:t>Utveckling</a:t>
            </a:r>
            <a:r>
              <a:rPr lang="en-GB" sz="1200" dirty="0">
                <a:latin typeface="Aptos Light" panose="020B0004020202020204" pitchFamily="34" charset="0"/>
              </a:rPr>
              <a:t> VASEK</a:t>
            </a:r>
          </a:p>
          <a:p>
            <a:pPr marL="0" indent="0">
              <a:lnSpc>
                <a:spcPts val="960"/>
              </a:lnSpc>
              <a:spcBef>
                <a:spcPts val="600"/>
              </a:spcBef>
            </a:pPr>
            <a:r>
              <a:rPr lang="en-GB" sz="1200" dirty="0">
                <a:latin typeface="Aptos Light" panose="020B0004020202020204" pitchFamily="34" charset="0"/>
              </a:rPr>
              <a:t>VAMK University of Applied Sciences</a:t>
            </a:r>
          </a:p>
          <a:p>
            <a:pPr marL="0" indent="0">
              <a:lnSpc>
                <a:spcPts val="960"/>
              </a:lnSpc>
              <a:spcBef>
                <a:spcPts val="600"/>
              </a:spcBef>
            </a:pPr>
            <a:r>
              <a:rPr lang="en-GB" sz="1200" dirty="0">
                <a:latin typeface="Aptos Light" panose="020B0004020202020204" pitchFamily="34" charset="0"/>
              </a:rPr>
              <a:t>University of Vaasa</a:t>
            </a:r>
          </a:p>
          <a:p>
            <a:pPr marL="0" indent="0">
              <a:lnSpc>
                <a:spcPts val="960"/>
              </a:lnSpc>
              <a:spcBef>
                <a:spcPts val="600"/>
              </a:spcBef>
            </a:pPr>
            <a:r>
              <a:rPr lang="en-GB" sz="1200" dirty="0" err="1">
                <a:latin typeface="Aptos Light" panose="020B0004020202020204" pitchFamily="34" charset="0"/>
              </a:rPr>
              <a:t>Jakobstadsregionens</a:t>
            </a:r>
            <a:r>
              <a:rPr lang="en-GB" sz="1200" dirty="0">
                <a:latin typeface="Aptos Light" panose="020B0004020202020204" pitchFamily="34" charset="0"/>
              </a:rPr>
              <a:t> </a:t>
            </a:r>
            <a:r>
              <a:rPr lang="en-GB" sz="1200" dirty="0" err="1">
                <a:latin typeface="Aptos Light" panose="020B0004020202020204" pitchFamily="34" charset="0"/>
              </a:rPr>
              <a:t>Utvecklingsbolag</a:t>
            </a:r>
            <a:r>
              <a:rPr lang="en-GB" sz="1200" dirty="0">
                <a:latin typeface="Aptos Light" panose="020B0004020202020204" pitchFamily="34" charset="0"/>
              </a:rPr>
              <a:t> Concordia</a:t>
            </a:r>
          </a:p>
          <a:p>
            <a:pPr marL="0" indent="0">
              <a:lnSpc>
                <a:spcPts val="960"/>
              </a:lnSpc>
              <a:spcBef>
                <a:spcPts val="600"/>
              </a:spcBef>
            </a:pPr>
            <a:r>
              <a:rPr lang="en-GB" sz="1200" dirty="0">
                <a:latin typeface="Aptos Light" panose="020B0004020202020204" pitchFamily="34" charset="0"/>
              </a:rPr>
              <a:t>Into </a:t>
            </a:r>
            <a:r>
              <a:rPr lang="en-GB" sz="1200" dirty="0" err="1">
                <a:latin typeface="Aptos Light" panose="020B0004020202020204" pitchFamily="34" charset="0"/>
              </a:rPr>
              <a:t>Seinäjoki</a:t>
            </a:r>
            <a:endParaRPr lang="en-GB" sz="1200" dirty="0">
              <a:latin typeface="Aptos Light" panose="020B0004020202020204" pitchFamily="34" charset="0"/>
            </a:endParaRPr>
          </a:p>
          <a:p>
            <a:pPr marL="0" indent="0">
              <a:lnSpc>
                <a:spcPts val="960"/>
              </a:lnSpc>
              <a:spcBef>
                <a:spcPts val="600"/>
              </a:spcBef>
            </a:pPr>
            <a:r>
              <a:rPr lang="en-GB" sz="1200" dirty="0" err="1">
                <a:latin typeface="Aptos Light" panose="020B0004020202020204" pitchFamily="34" charset="0"/>
              </a:rPr>
              <a:t>Kristinestads</a:t>
            </a:r>
            <a:r>
              <a:rPr lang="en-GB" sz="1200" dirty="0">
                <a:latin typeface="Aptos Light" panose="020B0004020202020204" pitchFamily="34" charset="0"/>
              </a:rPr>
              <a:t> </a:t>
            </a:r>
            <a:r>
              <a:rPr lang="en-GB" sz="1200" dirty="0" err="1">
                <a:latin typeface="Aptos Light" panose="020B0004020202020204" pitchFamily="34" charset="0"/>
              </a:rPr>
              <a:t>näringslivscentral</a:t>
            </a:r>
            <a:endParaRPr lang="en-GB" sz="1200" dirty="0">
              <a:latin typeface="Aptos Light" panose="020B0004020202020204" pitchFamily="34" charset="0"/>
            </a:endParaRPr>
          </a:p>
          <a:p>
            <a:pPr marL="0" indent="0">
              <a:lnSpc>
                <a:spcPts val="960"/>
              </a:lnSpc>
              <a:spcBef>
                <a:spcPts val="600"/>
              </a:spcBef>
            </a:pPr>
            <a:r>
              <a:rPr lang="en-GB" sz="1200" dirty="0">
                <a:latin typeface="Aptos Light" panose="020B0004020202020204" pitchFamily="34" charset="0"/>
              </a:rPr>
              <a:t>Svenska </a:t>
            </a:r>
            <a:r>
              <a:rPr lang="en-GB" sz="1200" dirty="0" err="1">
                <a:latin typeface="Aptos Light" panose="020B0004020202020204" pitchFamily="34" charset="0"/>
              </a:rPr>
              <a:t>handelshögskolan</a:t>
            </a:r>
            <a:r>
              <a:rPr lang="en-GB" sz="1200" dirty="0">
                <a:latin typeface="Aptos Light" panose="020B0004020202020204" pitchFamily="34" charset="0"/>
              </a:rPr>
              <a:t> Hanken</a:t>
            </a:r>
          </a:p>
          <a:p>
            <a:pPr marL="0" indent="0">
              <a:lnSpc>
                <a:spcPts val="960"/>
              </a:lnSpc>
              <a:spcBef>
                <a:spcPts val="600"/>
              </a:spcBef>
            </a:pPr>
            <a:r>
              <a:rPr lang="en-GB" sz="1200" dirty="0" err="1">
                <a:latin typeface="Aptos Light" panose="020B0004020202020204" pitchFamily="34" charset="0"/>
              </a:rPr>
              <a:t>Umeå</a:t>
            </a:r>
            <a:r>
              <a:rPr lang="en-GB" sz="1200" dirty="0">
                <a:latin typeface="Aptos Light" panose="020B0004020202020204" pitchFamily="34" charset="0"/>
              </a:rPr>
              <a:t> </a:t>
            </a:r>
            <a:r>
              <a:rPr lang="en-GB" sz="1200" dirty="0" err="1">
                <a:latin typeface="Aptos Light" panose="020B0004020202020204" pitchFamily="34" charset="0"/>
              </a:rPr>
              <a:t>universitet</a:t>
            </a:r>
            <a:endParaRPr lang="en-GB" sz="1200" dirty="0">
              <a:latin typeface="Aptos Light" panose="020B0004020202020204" pitchFamily="34" charset="0"/>
            </a:endParaRPr>
          </a:p>
          <a:p>
            <a:pPr marL="0" indent="0">
              <a:lnSpc>
                <a:spcPts val="960"/>
              </a:lnSpc>
              <a:spcBef>
                <a:spcPts val="600"/>
              </a:spcBef>
            </a:pPr>
            <a:r>
              <a:rPr lang="en-GB" sz="1200" dirty="0" err="1">
                <a:latin typeface="Aptos Light" panose="020B0004020202020204" pitchFamily="34" charset="0"/>
              </a:rPr>
              <a:t>Mittuniversitetet</a:t>
            </a:r>
            <a:endParaRPr lang="en-GB" sz="1200" dirty="0">
              <a:latin typeface="Aptos Light" panose="020B0004020202020204" pitchFamily="34" charset="0"/>
            </a:endParaRPr>
          </a:p>
          <a:p>
            <a:pPr marL="0" indent="0">
              <a:lnSpc>
                <a:spcPts val="960"/>
              </a:lnSpc>
              <a:spcBef>
                <a:spcPts val="600"/>
              </a:spcBef>
            </a:pPr>
            <a:r>
              <a:rPr lang="en-GB" sz="1200" dirty="0">
                <a:latin typeface="Aptos Light" panose="020B0004020202020204" pitchFamily="34" charset="0"/>
              </a:rPr>
              <a:t>Novia University of Applied Sciences</a:t>
            </a:r>
          </a:p>
          <a:p>
            <a:pPr marL="0" indent="0">
              <a:lnSpc>
                <a:spcPts val="960"/>
              </a:lnSpc>
              <a:spcBef>
                <a:spcPts val="600"/>
              </a:spcBef>
            </a:pPr>
            <a:r>
              <a:rPr lang="en-GB" sz="1200" dirty="0" err="1">
                <a:latin typeface="Aptos Light" panose="020B0004020202020204" pitchFamily="34" charset="0"/>
              </a:rPr>
              <a:t>Seinäjoki</a:t>
            </a:r>
            <a:r>
              <a:rPr lang="en-GB" sz="1200" dirty="0">
                <a:latin typeface="Aptos Light" panose="020B0004020202020204" pitchFamily="34" charset="0"/>
              </a:rPr>
              <a:t> University of Applied Sciences</a:t>
            </a:r>
          </a:p>
          <a:p>
            <a:pPr marL="0" indent="0">
              <a:lnSpc>
                <a:spcPts val="960"/>
              </a:lnSpc>
              <a:spcBef>
                <a:spcPts val="600"/>
              </a:spcBef>
            </a:pPr>
            <a:r>
              <a:rPr lang="en-GB" sz="1200" dirty="0" err="1">
                <a:latin typeface="Aptos Light" panose="020B0004020202020204" pitchFamily="34" charset="0"/>
              </a:rPr>
              <a:t>Åbo</a:t>
            </a:r>
            <a:r>
              <a:rPr lang="en-GB" sz="1200" dirty="0">
                <a:latin typeface="Aptos Light" panose="020B0004020202020204" pitchFamily="34" charset="0"/>
              </a:rPr>
              <a:t> </a:t>
            </a:r>
            <a:r>
              <a:rPr lang="en-GB" sz="1200" dirty="0" err="1">
                <a:latin typeface="Aptos Light" panose="020B0004020202020204" pitchFamily="34" charset="0"/>
              </a:rPr>
              <a:t>Akademi</a:t>
            </a:r>
            <a:r>
              <a:rPr lang="en-GB" sz="1200" dirty="0">
                <a:latin typeface="Aptos Light" panose="020B0004020202020204" pitchFamily="34" charset="0"/>
              </a:rPr>
              <a:t> </a:t>
            </a:r>
            <a:r>
              <a:rPr lang="en-GB" sz="1200" dirty="0" err="1">
                <a:latin typeface="Aptos Light" panose="020B0004020202020204" pitchFamily="34" charset="0"/>
              </a:rPr>
              <a:t>universitet</a:t>
            </a:r>
            <a:endParaRPr lang="en-GB" sz="1200" dirty="0">
              <a:latin typeface="Aptos Light" panose="020B0004020202020204" pitchFamily="34" charset="0"/>
            </a:endParaRPr>
          </a:p>
          <a:p>
            <a:pPr marL="0" indent="0">
              <a:lnSpc>
                <a:spcPts val="960"/>
              </a:lnSpc>
              <a:spcBef>
                <a:spcPts val="600"/>
              </a:spcBef>
            </a:pPr>
            <a:r>
              <a:rPr lang="en-GB" sz="1200" dirty="0">
                <a:latin typeface="Aptos Light" panose="020B0004020202020204" pitchFamily="34" charset="0"/>
              </a:rPr>
              <a:t>SÖFUK / Svenska </a:t>
            </a:r>
            <a:r>
              <a:rPr lang="en-GB" sz="1200" dirty="0" err="1">
                <a:latin typeface="Aptos Light" panose="020B0004020202020204" pitchFamily="34" charset="0"/>
              </a:rPr>
              <a:t>Österbottens</a:t>
            </a:r>
            <a:r>
              <a:rPr lang="en-GB" sz="1200" dirty="0">
                <a:latin typeface="Aptos Light" panose="020B0004020202020204" pitchFamily="34" charset="0"/>
              </a:rPr>
              <a:t> </a:t>
            </a:r>
            <a:r>
              <a:rPr lang="en-GB" sz="1200" dirty="0" err="1">
                <a:latin typeface="Aptos Light" panose="020B0004020202020204" pitchFamily="34" charset="0"/>
              </a:rPr>
              <a:t>förbund</a:t>
            </a:r>
            <a:r>
              <a:rPr lang="en-GB" sz="1200" dirty="0">
                <a:latin typeface="Aptos Light" panose="020B0004020202020204" pitchFamily="34" charset="0"/>
              </a:rPr>
              <a:t> </a:t>
            </a:r>
            <a:br>
              <a:rPr lang="en-GB" sz="1200" dirty="0">
                <a:latin typeface="Aptos Light" panose="020B0004020202020204" pitchFamily="34" charset="0"/>
              </a:rPr>
            </a:br>
            <a:r>
              <a:rPr lang="en-GB" sz="1200" dirty="0">
                <a:latin typeface="Aptos Light" panose="020B0004020202020204" pitchFamily="34" charset="0"/>
              </a:rPr>
              <a:t>för </a:t>
            </a:r>
            <a:r>
              <a:rPr lang="en-GB" sz="1200" dirty="0" err="1">
                <a:latin typeface="Aptos Light" panose="020B0004020202020204" pitchFamily="34" charset="0"/>
              </a:rPr>
              <a:t>utbildning</a:t>
            </a:r>
            <a:r>
              <a:rPr lang="en-GB" sz="1200" dirty="0">
                <a:latin typeface="Aptos Light" panose="020B0004020202020204" pitchFamily="34" charset="0"/>
              </a:rPr>
              <a:t> och kultur</a:t>
            </a:r>
          </a:p>
          <a:p>
            <a:pPr marL="0" indent="0">
              <a:lnSpc>
                <a:spcPts val="960"/>
              </a:lnSpc>
              <a:spcBef>
                <a:spcPts val="600"/>
              </a:spcBef>
            </a:pPr>
            <a:r>
              <a:rPr lang="en-GB" sz="1200" dirty="0" err="1">
                <a:latin typeface="Aptos Light" panose="020B0004020202020204" pitchFamily="34" charset="0"/>
              </a:rPr>
              <a:t>Forststyrelsen</a:t>
            </a:r>
            <a:endParaRPr lang="en-GB" sz="1200" dirty="0">
              <a:latin typeface="Aptos Light" panose="020B0004020202020204" pitchFamily="34" charset="0"/>
            </a:endParaRPr>
          </a:p>
          <a:p>
            <a:pPr marL="0" indent="0">
              <a:lnSpc>
                <a:spcPts val="960"/>
              </a:lnSpc>
              <a:spcBef>
                <a:spcPts val="600"/>
              </a:spcBef>
            </a:pPr>
            <a:r>
              <a:rPr lang="en-GB" sz="1200" dirty="0" err="1">
                <a:latin typeface="Aptos Light" panose="020B0004020202020204" pitchFamily="34" charset="0"/>
              </a:rPr>
              <a:t>Yrkeshögskolan</a:t>
            </a:r>
            <a:r>
              <a:rPr lang="en-GB" sz="1200" dirty="0">
                <a:latin typeface="Aptos Light" panose="020B0004020202020204" pitchFamily="34" charset="0"/>
              </a:rPr>
              <a:t> </a:t>
            </a:r>
            <a:r>
              <a:rPr lang="en-GB" sz="1200" dirty="0" err="1">
                <a:latin typeface="Aptos Light" panose="020B0004020202020204" pitchFamily="34" charset="0"/>
              </a:rPr>
              <a:t>Centria</a:t>
            </a:r>
            <a:endParaRPr lang="en-GB" sz="1200" dirty="0">
              <a:latin typeface="Aptos Light" panose="020B0004020202020204" pitchFamily="34" charset="0"/>
            </a:endParaRPr>
          </a:p>
          <a:p>
            <a:pPr marL="0" indent="-457200">
              <a:lnSpc>
                <a:spcPts val="1140"/>
              </a:lnSpc>
              <a:spcBef>
                <a:spcPts val="600"/>
              </a:spcBef>
            </a:pPr>
            <a:br>
              <a:rPr lang="en-GB" sz="800" dirty="0"/>
            </a:br>
            <a:endParaRPr lang="en-FI" sz="800" dirty="0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E14EF6E9-E90B-06A1-5106-1D962E978C15}"/>
              </a:ext>
            </a:extLst>
          </p:cNvPr>
          <p:cNvSpPr/>
          <p:nvPr/>
        </p:nvSpPr>
        <p:spPr>
          <a:xfrm>
            <a:off x="8799519" y="1256045"/>
            <a:ext cx="1715430" cy="592852"/>
          </a:xfrm>
          <a:prstGeom prst="roundRect">
            <a:avLst>
              <a:gd name="adj" fmla="val 50000"/>
            </a:avLst>
          </a:prstGeom>
          <a:solidFill>
            <a:srgbClr val="002A3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 err="1">
                <a:latin typeface="Aptos" panose="020B0004020202020204" pitchFamily="34" charset="0"/>
              </a:rPr>
              <a:t>Gränsöverskridande</a:t>
            </a:r>
            <a:r>
              <a:rPr lang="en-GB" sz="1200" dirty="0">
                <a:latin typeface="Aptos" panose="020B0004020202020204" pitchFamily="34" charset="0"/>
              </a:rPr>
              <a:t> </a:t>
            </a:r>
            <a:r>
              <a:rPr lang="en-GB" sz="1200" dirty="0" err="1">
                <a:latin typeface="Aptos" panose="020B0004020202020204" pitchFamily="34" charset="0"/>
              </a:rPr>
              <a:t>plattform</a:t>
            </a:r>
            <a:endParaRPr lang="en-FI" sz="1200" dirty="0">
              <a:latin typeface="Aptos" panose="020B0004020202020204" pitchFamily="34" charset="0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D71EA332-E289-EDA9-8219-6F977CC6B37F}"/>
              </a:ext>
            </a:extLst>
          </p:cNvPr>
          <p:cNvSpPr/>
          <p:nvPr/>
        </p:nvSpPr>
        <p:spPr>
          <a:xfrm>
            <a:off x="10065611" y="5089024"/>
            <a:ext cx="1848896" cy="668681"/>
          </a:xfrm>
          <a:prstGeom prst="roundRect">
            <a:avLst>
              <a:gd name="adj" fmla="val 50000"/>
            </a:avLst>
          </a:prstGeom>
          <a:solidFill>
            <a:srgbClr val="002A3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 err="1"/>
              <a:t>Storleken</a:t>
            </a:r>
            <a:r>
              <a:rPr lang="en-GB" sz="1200" dirty="0"/>
              <a:t> </a:t>
            </a:r>
            <a:r>
              <a:rPr lang="en-GB" sz="1200" dirty="0" err="1"/>
              <a:t>på</a:t>
            </a:r>
            <a:r>
              <a:rPr lang="en-GB" sz="1200" dirty="0"/>
              <a:t> </a:t>
            </a:r>
            <a:r>
              <a:rPr lang="en-GB" sz="1200" dirty="0" err="1"/>
              <a:t>vår</a:t>
            </a:r>
            <a:r>
              <a:rPr lang="en-GB" sz="1200" dirty="0"/>
              <a:t> region </a:t>
            </a:r>
            <a:r>
              <a:rPr lang="en-GB" sz="1200" dirty="0" err="1"/>
              <a:t>jämfört</a:t>
            </a:r>
            <a:r>
              <a:rPr lang="en-GB" sz="1200" dirty="0"/>
              <a:t> med </a:t>
            </a:r>
            <a:r>
              <a:rPr lang="en-GB" sz="1200" dirty="0" err="1"/>
              <a:t>Belgien</a:t>
            </a:r>
            <a:endParaRPr lang="en-FI" sz="1200" dirty="0">
              <a:latin typeface="Aptos" panose="020B0004020202020204" pitchFamily="34" charset="0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D5D6AA14-3D5D-DBAF-3F0B-97B50FF345AE}"/>
              </a:ext>
            </a:extLst>
          </p:cNvPr>
          <p:cNvSpPr/>
          <p:nvPr/>
        </p:nvSpPr>
        <p:spPr>
          <a:xfrm>
            <a:off x="407987" y="5898383"/>
            <a:ext cx="4877445" cy="492369"/>
          </a:xfrm>
          <a:prstGeom prst="roundRect">
            <a:avLst>
              <a:gd name="adj" fmla="val 50000"/>
            </a:avLst>
          </a:prstGeom>
          <a:solidFill>
            <a:srgbClr val="002A3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 err="1">
                <a:latin typeface="Aptos" panose="020B0004020202020204" pitchFamily="34" charset="0"/>
              </a:rPr>
              <a:t>Totalt</a:t>
            </a:r>
            <a:r>
              <a:rPr lang="en-GB" sz="1400">
                <a:latin typeface="Aptos" panose="020B0004020202020204" pitchFamily="34" charset="0"/>
              </a:rPr>
              <a:t> 43 </a:t>
            </a:r>
            <a:r>
              <a:rPr lang="en-GB" sz="1400" dirty="0" err="1">
                <a:latin typeface="Aptos" panose="020B0004020202020204" pitchFamily="34" charset="0"/>
              </a:rPr>
              <a:t>medlemmar</a:t>
            </a:r>
            <a:endParaRPr lang="en-FI" sz="1400" dirty="0">
              <a:latin typeface="Aptos" panose="020B00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0E59740-85EE-C977-31A5-C9CF9184B93B}"/>
              </a:ext>
            </a:extLst>
          </p:cNvPr>
          <p:cNvSpPr txBox="1"/>
          <p:nvPr/>
        </p:nvSpPr>
        <p:spPr>
          <a:xfrm>
            <a:off x="9839326" y="4556124"/>
            <a:ext cx="495299" cy="130191"/>
          </a:xfrm>
          <a:prstGeom prst="rect">
            <a:avLst/>
          </a:prstGeom>
          <a:solidFill>
            <a:srgbClr val="002A3C"/>
          </a:solidFill>
        </p:spPr>
        <p:txBody>
          <a:bodyPr wrap="square" lIns="36000" tIns="36000" rIns="36000" bIns="36000" rtlCol="0" anchor="ctr">
            <a:noAutofit/>
          </a:bodyPr>
          <a:lstStyle/>
          <a:p>
            <a:r>
              <a:rPr lang="en-GB" sz="800" b="1" dirty="0">
                <a:solidFill>
                  <a:schemeClr val="bg1"/>
                </a:solidFill>
                <a:latin typeface="Aptos" panose="020B0004020202020204" pitchFamily="34" charset="0"/>
              </a:rPr>
              <a:t>BRYSSEL</a:t>
            </a:r>
            <a:endParaRPr lang="en-FI" sz="800" b="1" dirty="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54615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3022E9-5BAA-8236-4E04-63FB30580C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650" y="2083621"/>
            <a:ext cx="6797169" cy="468662"/>
          </a:xfrm>
        </p:spPr>
        <p:txBody>
          <a:bodyPr/>
          <a:lstStyle/>
          <a:p>
            <a:r>
              <a:rPr lang="en-GB" dirty="0" err="1"/>
              <a:t>Aktuellt</a:t>
            </a:r>
            <a:r>
              <a:rPr lang="en-GB" dirty="0"/>
              <a:t> </a:t>
            </a:r>
            <a:r>
              <a:rPr lang="en-GB" dirty="0" err="1"/>
              <a:t>läge</a:t>
            </a:r>
            <a:endParaRPr lang="en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FB01EC-3421-CB0D-6A54-0FB7D410AA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6649" y="2649093"/>
            <a:ext cx="7585781" cy="2364447"/>
          </a:xfrm>
        </p:spPr>
        <p:txBody>
          <a:bodyPr/>
          <a:lstStyle/>
          <a:p>
            <a:pPr marL="0" indent="0">
              <a:buNone/>
            </a:pPr>
            <a:r>
              <a:rPr lang="en-GB" sz="2400" b="1" dirty="0"/>
              <a:t>Vad </a:t>
            </a:r>
            <a:r>
              <a:rPr lang="en-GB" sz="2400" b="1" dirty="0" err="1"/>
              <a:t>händer</a:t>
            </a:r>
            <a:r>
              <a:rPr lang="en-GB" sz="2400" b="1" dirty="0"/>
              <a:t> </a:t>
            </a:r>
            <a:r>
              <a:rPr lang="en-GB" sz="2400" dirty="0"/>
              <a:t>om </a:t>
            </a:r>
            <a:r>
              <a:rPr lang="en-GB" sz="2400" dirty="0" err="1"/>
              <a:t>handelsvägarna</a:t>
            </a:r>
            <a:r>
              <a:rPr lang="en-GB" sz="2400" dirty="0"/>
              <a:t> </a:t>
            </a:r>
            <a:r>
              <a:rPr lang="en-GB" sz="2400" dirty="0" err="1"/>
              <a:t>i</a:t>
            </a:r>
            <a:r>
              <a:rPr lang="en-GB" sz="2400" dirty="0"/>
              <a:t> </a:t>
            </a:r>
            <a:r>
              <a:rPr lang="en-GB" sz="2400" dirty="0" err="1"/>
              <a:t>Östersjön</a:t>
            </a:r>
            <a:r>
              <a:rPr lang="en-GB" sz="2400" dirty="0"/>
              <a:t> </a:t>
            </a:r>
            <a:r>
              <a:rPr lang="en-GB" sz="2400" dirty="0" err="1"/>
              <a:t>blockeras</a:t>
            </a:r>
            <a:r>
              <a:rPr lang="en-GB" sz="2400" dirty="0"/>
              <a:t>?</a:t>
            </a:r>
          </a:p>
          <a:p>
            <a:endParaRPr lang="en-GB" dirty="0"/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GB" sz="1600" dirty="0"/>
              <a:t>90 % </a:t>
            </a:r>
            <a:r>
              <a:rPr lang="en-GB" sz="1600" dirty="0" err="1"/>
              <a:t>av</a:t>
            </a:r>
            <a:r>
              <a:rPr lang="en-GB" sz="1600" dirty="0"/>
              <a:t> </a:t>
            </a:r>
            <a:r>
              <a:rPr lang="en-GB" sz="1600" dirty="0" err="1"/>
              <a:t>Finlands</a:t>
            </a:r>
            <a:r>
              <a:rPr lang="en-GB" sz="1600" dirty="0"/>
              <a:t> och </a:t>
            </a:r>
            <a:r>
              <a:rPr lang="en-GB" sz="1600" dirty="0" err="1"/>
              <a:t>Sveriges</a:t>
            </a:r>
            <a:r>
              <a:rPr lang="en-GB" sz="1600" dirty="0"/>
              <a:t> </a:t>
            </a:r>
            <a:r>
              <a:rPr lang="en-GB" sz="1600" dirty="0" err="1"/>
              <a:t>utrikeshandel</a:t>
            </a:r>
            <a:r>
              <a:rPr lang="en-GB" sz="1600" dirty="0"/>
              <a:t> </a:t>
            </a:r>
            <a:r>
              <a:rPr lang="en-GB" sz="1600" dirty="0" err="1"/>
              <a:t>sker</a:t>
            </a:r>
            <a:r>
              <a:rPr lang="en-GB" sz="1600" dirty="0"/>
              <a:t> </a:t>
            </a:r>
            <a:r>
              <a:rPr lang="en-GB" sz="1600" dirty="0" err="1"/>
              <a:t>sjövägen</a:t>
            </a:r>
            <a:endParaRPr lang="en-GB" sz="1600" dirty="0"/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GB" sz="1600" dirty="0"/>
              <a:t>1 340 km </a:t>
            </a:r>
            <a:r>
              <a:rPr lang="en-GB" sz="1600" dirty="0" err="1"/>
              <a:t>gemensam</a:t>
            </a:r>
            <a:r>
              <a:rPr lang="en-GB" sz="1600" dirty="0"/>
              <a:t> </a:t>
            </a:r>
            <a:r>
              <a:rPr lang="en-GB" sz="1600" dirty="0" err="1"/>
              <a:t>gräns</a:t>
            </a:r>
            <a:r>
              <a:rPr lang="en-GB" sz="1600" dirty="0"/>
              <a:t> mot </a:t>
            </a:r>
            <a:r>
              <a:rPr lang="en-GB" sz="1600" dirty="0" err="1"/>
              <a:t>Ryssland</a:t>
            </a:r>
            <a:endParaRPr lang="en-GB" sz="1600" dirty="0"/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GB" sz="1600" dirty="0"/>
              <a:t>Begränsad </a:t>
            </a:r>
            <a:r>
              <a:rPr lang="en-GB" sz="1600" dirty="0" err="1"/>
              <a:t>öst-västlig</a:t>
            </a:r>
            <a:r>
              <a:rPr lang="en-GB" sz="1600" dirty="0"/>
              <a:t> </a:t>
            </a:r>
            <a:r>
              <a:rPr lang="en-GB" sz="1600" dirty="0" err="1"/>
              <a:t>kapacitet</a:t>
            </a:r>
            <a:endParaRPr lang="en-GB" sz="1600" dirty="0"/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GB" sz="1600" dirty="0" err="1"/>
              <a:t>Störningar</a:t>
            </a:r>
            <a:r>
              <a:rPr lang="en-GB" sz="1600" dirty="0"/>
              <a:t> </a:t>
            </a:r>
            <a:r>
              <a:rPr lang="en-GB" sz="1600" dirty="0" err="1"/>
              <a:t>blottlägger</a:t>
            </a:r>
            <a:r>
              <a:rPr lang="en-GB" sz="1600" dirty="0"/>
              <a:t> </a:t>
            </a:r>
            <a:r>
              <a:rPr lang="en-GB" sz="1600" dirty="0" err="1"/>
              <a:t>kritiska</a:t>
            </a:r>
            <a:r>
              <a:rPr lang="en-GB" sz="1600" dirty="0"/>
              <a:t> </a:t>
            </a:r>
            <a:r>
              <a:rPr lang="en-GB" sz="1600" dirty="0" err="1"/>
              <a:t>sårbarheter</a:t>
            </a:r>
            <a:endParaRPr lang="en-GB" sz="1600" dirty="0"/>
          </a:p>
          <a:p>
            <a:endParaRPr lang="en-GB" dirty="0"/>
          </a:p>
          <a:p>
            <a:endParaRPr lang="en-FI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5465B84-6678-AFE8-32AC-F1A1D6CF84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8062" y="844062"/>
            <a:ext cx="6013938" cy="6013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2019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6E522D-2B97-5DE2-DC41-6F477740D4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BF92DF-C17E-304E-C1A0-3E9B7B029E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650" y="1547415"/>
            <a:ext cx="6797169" cy="468662"/>
          </a:xfrm>
        </p:spPr>
        <p:txBody>
          <a:bodyPr/>
          <a:lstStyle/>
          <a:p>
            <a:r>
              <a:rPr lang="en-GB" dirty="0"/>
              <a:t>Varför </a:t>
            </a:r>
            <a:r>
              <a:rPr lang="en-GB" dirty="0" err="1"/>
              <a:t>är</a:t>
            </a:r>
            <a:r>
              <a:rPr lang="en-GB" dirty="0"/>
              <a:t> </a:t>
            </a:r>
            <a:r>
              <a:rPr lang="en-GB" dirty="0" err="1"/>
              <a:t>detta</a:t>
            </a:r>
            <a:r>
              <a:rPr lang="en-GB" dirty="0"/>
              <a:t> </a:t>
            </a:r>
            <a:r>
              <a:rPr lang="en-GB" dirty="0" err="1"/>
              <a:t>viktigt</a:t>
            </a:r>
            <a:r>
              <a:rPr lang="en-GB" dirty="0"/>
              <a:t> nu?</a:t>
            </a:r>
            <a:endParaRPr lang="en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BC7D96-FAB4-CAC9-1FCA-59741A4D21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8" y="2149300"/>
            <a:ext cx="6797169" cy="4030384"/>
          </a:xfrm>
        </p:spPr>
        <p:txBody>
          <a:bodyPr/>
          <a:lstStyle/>
          <a:p>
            <a:pPr marL="0" indent="0">
              <a:spcAft>
                <a:spcPts val="600"/>
              </a:spcAft>
              <a:buNone/>
            </a:pPr>
            <a:r>
              <a:rPr lang="en-GB" sz="2400" dirty="0"/>
              <a:t>Ett Nordeuropa </a:t>
            </a:r>
            <a:r>
              <a:rPr lang="en-GB" sz="2400" dirty="0" err="1"/>
              <a:t>i</a:t>
            </a:r>
            <a:r>
              <a:rPr lang="en-GB" sz="2400" dirty="0"/>
              <a:t> </a:t>
            </a:r>
            <a:r>
              <a:rPr lang="en-GB" sz="2400" dirty="0" err="1"/>
              <a:t>förändring</a:t>
            </a:r>
            <a:endParaRPr lang="en-GB" sz="2400" dirty="0"/>
          </a:p>
          <a:p>
            <a:pPr>
              <a:spcAft>
                <a:spcPts val="600"/>
              </a:spcAft>
            </a:pPr>
            <a:r>
              <a:rPr lang="en-GB" sz="1600" dirty="0" err="1"/>
              <a:t>Ökat</a:t>
            </a:r>
            <a:r>
              <a:rPr lang="en-GB" sz="1600" dirty="0"/>
              <a:t> </a:t>
            </a:r>
            <a:r>
              <a:rPr lang="en-GB" sz="1600" dirty="0" err="1"/>
              <a:t>tryck</a:t>
            </a:r>
            <a:r>
              <a:rPr lang="en-GB" sz="1600" dirty="0"/>
              <a:t> </a:t>
            </a:r>
            <a:r>
              <a:rPr lang="en-GB" sz="1600" dirty="0" err="1"/>
              <a:t>på</a:t>
            </a:r>
            <a:r>
              <a:rPr lang="en-GB" sz="1600" dirty="0"/>
              <a:t> </a:t>
            </a:r>
            <a:r>
              <a:rPr lang="en-GB" sz="1600" dirty="0" err="1"/>
              <a:t>europeiska</a:t>
            </a:r>
            <a:r>
              <a:rPr lang="en-GB" sz="1600" dirty="0"/>
              <a:t> </a:t>
            </a:r>
            <a:r>
              <a:rPr lang="en-GB" sz="1600" dirty="0" err="1"/>
              <a:t>försörjningskedjor</a:t>
            </a:r>
            <a:endParaRPr lang="en-GB" sz="1600" dirty="0"/>
          </a:p>
          <a:p>
            <a:pPr lvl="1">
              <a:spcAft>
                <a:spcPts val="600"/>
              </a:spcAft>
            </a:pPr>
            <a:r>
              <a:rPr lang="en-GB" sz="1600" dirty="0" err="1">
                <a:solidFill>
                  <a:schemeClr val="bg1"/>
                </a:solidFill>
                <a:latin typeface="Aptos" panose="020B0004020202020204" pitchFamily="34" charset="0"/>
              </a:rPr>
              <a:t>Snabb</a:t>
            </a:r>
            <a:r>
              <a:rPr lang="en-GB" sz="1600" dirty="0">
                <a:solidFill>
                  <a:schemeClr val="bg1"/>
                </a:solidFill>
                <a:latin typeface="Aptos" panose="020B0004020202020204" pitchFamily="34" charset="0"/>
              </a:rPr>
              <a:t> </a:t>
            </a:r>
            <a:r>
              <a:rPr lang="en-GB" sz="1600" dirty="0" err="1">
                <a:solidFill>
                  <a:schemeClr val="bg1"/>
                </a:solidFill>
                <a:latin typeface="Aptos" panose="020B0004020202020204" pitchFamily="34" charset="0"/>
              </a:rPr>
              <a:t>industriell</a:t>
            </a:r>
            <a:r>
              <a:rPr lang="en-GB" sz="1600" dirty="0">
                <a:solidFill>
                  <a:schemeClr val="bg1"/>
                </a:solidFill>
                <a:latin typeface="Aptos" panose="020B0004020202020204" pitchFamily="34" charset="0"/>
              </a:rPr>
              <a:t> och </a:t>
            </a:r>
            <a:r>
              <a:rPr lang="en-GB" sz="1600" dirty="0" err="1">
                <a:solidFill>
                  <a:schemeClr val="bg1"/>
                </a:solidFill>
                <a:latin typeface="Aptos" panose="020B0004020202020204" pitchFamily="34" charset="0"/>
              </a:rPr>
              <a:t>energimässig</a:t>
            </a:r>
            <a:r>
              <a:rPr lang="en-GB" sz="1600" dirty="0">
                <a:solidFill>
                  <a:schemeClr val="bg1"/>
                </a:solidFill>
                <a:latin typeface="Aptos" panose="020B0004020202020204" pitchFamily="34" charset="0"/>
              </a:rPr>
              <a:t> </a:t>
            </a:r>
            <a:r>
              <a:rPr lang="en-GB" sz="1600" dirty="0" err="1">
                <a:solidFill>
                  <a:schemeClr val="bg1"/>
                </a:solidFill>
                <a:latin typeface="Aptos" panose="020B0004020202020204" pitchFamily="34" charset="0"/>
              </a:rPr>
              <a:t>omställning</a:t>
            </a:r>
            <a:endParaRPr lang="en-GB" sz="1600" dirty="0">
              <a:solidFill>
                <a:schemeClr val="bg1"/>
              </a:solidFill>
              <a:latin typeface="Aptos" panose="020B0004020202020204" pitchFamily="34" charset="0"/>
            </a:endParaRPr>
          </a:p>
          <a:p>
            <a:pPr lvl="1">
              <a:spcAft>
                <a:spcPts val="600"/>
              </a:spcAft>
            </a:pPr>
            <a:r>
              <a:rPr lang="en-GB" sz="1600" dirty="0" err="1">
                <a:solidFill>
                  <a:schemeClr val="bg1"/>
                </a:solidFill>
                <a:latin typeface="Aptos" panose="020B0004020202020204" pitchFamily="34" charset="0"/>
              </a:rPr>
              <a:t>Investeringar</a:t>
            </a:r>
            <a:r>
              <a:rPr lang="en-GB" sz="1600" dirty="0">
                <a:solidFill>
                  <a:schemeClr val="bg1"/>
                </a:solidFill>
                <a:latin typeface="Aptos" panose="020B0004020202020204" pitchFamily="34" charset="0"/>
              </a:rPr>
              <a:t> </a:t>
            </a:r>
            <a:r>
              <a:rPr lang="en-GB" sz="1600" dirty="0" err="1">
                <a:solidFill>
                  <a:schemeClr val="bg1"/>
                </a:solidFill>
                <a:latin typeface="Aptos" panose="020B0004020202020204" pitchFamily="34" charset="0"/>
              </a:rPr>
              <a:t>på</a:t>
            </a:r>
            <a:r>
              <a:rPr lang="en-GB" sz="1600" dirty="0">
                <a:solidFill>
                  <a:schemeClr val="bg1"/>
                </a:solidFill>
                <a:latin typeface="Aptos" panose="020B0004020202020204" pitchFamily="34" charset="0"/>
              </a:rPr>
              <a:t> </a:t>
            </a:r>
            <a:r>
              <a:rPr lang="en-GB" sz="1600" dirty="0" err="1">
                <a:solidFill>
                  <a:schemeClr val="bg1"/>
                </a:solidFill>
                <a:latin typeface="Aptos" panose="020B0004020202020204" pitchFamily="34" charset="0"/>
              </a:rPr>
              <a:t>över</a:t>
            </a:r>
            <a:r>
              <a:rPr lang="en-GB" sz="1600" dirty="0">
                <a:solidFill>
                  <a:schemeClr val="bg1"/>
                </a:solidFill>
                <a:latin typeface="Aptos" panose="020B0004020202020204" pitchFamily="34" charset="0"/>
              </a:rPr>
              <a:t> 200 </a:t>
            </a:r>
            <a:r>
              <a:rPr lang="en-GB" sz="1600" dirty="0" err="1">
                <a:solidFill>
                  <a:schemeClr val="bg1"/>
                </a:solidFill>
                <a:latin typeface="Aptos" panose="020B0004020202020204" pitchFamily="34" charset="0"/>
              </a:rPr>
              <a:t>miljarder</a:t>
            </a:r>
            <a:r>
              <a:rPr lang="en-GB" sz="1600" dirty="0">
                <a:solidFill>
                  <a:schemeClr val="bg1"/>
                </a:solidFill>
                <a:latin typeface="Aptos" panose="020B0004020202020204" pitchFamily="34" charset="0"/>
              </a:rPr>
              <a:t> euro </a:t>
            </a:r>
            <a:r>
              <a:rPr lang="en-GB" sz="1600" dirty="0" err="1">
                <a:solidFill>
                  <a:schemeClr val="bg1"/>
                </a:solidFill>
                <a:latin typeface="Aptos" panose="020B0004020202020204" pitchFamily="34" charset="0"/>
              </a:rPr>
              <a:t>fram</a:t>
            </a:r>
            <a:r>
              <a:rPr lang="en-GB" sz="1600" dirty="0">
                <a:solidFill>
                  <a:schemeClr val="bg1"/>
                </a:solidFill>
                <a:latin typeface="Aptos" panose="020B0004020202020204" pitchFamily="34" charset="0"/>
              </a:rPr>
              <a:t> till 2035</a:t>
            </a:r>
          </a:p>
          <a:p>
            <a:pPr lvl="1">
              <a:spcAft>
                <a:spcPts val="600"/>
              </a:spcAft>
            </a:pPr>
            <a:r>
              <a:rPr lang="en-GB" sz="1600" dirty="0">
                <a:solidFill>
                  <a:schemeClr val="bg1"/>
                </a:solidFill>
                <a:latin typeface="Aptos" panose="020B0004020202020204" pitchFamily="34" charset="0"/>
              </a:rPr>
              <a:t>Regionen </a:t>
            </a:r>
            <a:r>
              <a:rPr lang="en-GB" sz="1600" dirty="0" err="1">
                <a:solidFill>
                  <a:schemeClr val="bg1"/>
                </a:solidFill>
                <a:latin typeface="Aptos" panose="020B0004020202020204" pitchFamily="34" charset="0"/>
              </a:rPr>
              <a:t>tillhandahåller</a:t>
            </a:r>
            <a:r>
              <a:rPr lang="en-GB" sz="1600" dirty="0">
                <a:solidFill>
                  <a:schemeClr val="bg1"/>
                </a:solidFill>
                <a:latin typeface="Aptos" panose="020B0004020202020204" pitchFamily="34" charset="0"/>
              </a:rPr>
              <a:t> </a:t>
            </a:r>
            <a:r>
              <a:rPr lang="en-GB" sz="1600" dirty="0" err="1">
                <a:solidFill>
                  <a:schemeClr val="bg1"/>
                </a:solidFill>
                <a:latin typeface="Aptos" panose="020B0004020202020204" pitchFamily="34" charset="0"/>
              </a:rPr>
              <a:t>kritiska</a:t>
            </a:r>
            <a:r>
              <a:rPr lang="en-GB" sz="1600" dirty="0">
                <a:solidFill>
                  <a:schemeClr val="bg1"/>
                </a:solidFill>
                <a:latin typeface="Aptos" panose="020B0004020202020204" pitchFamily="34" charset="0"/>
              </a:rPr>
              <a:t> </a:t>
            </a:r>
            <a:r>
              <a:rPr lang="en-GB" sz="1600" dirty="0" err="1">
                <a:solidFill>
                  <a:schemeClr val="bg1"/>
                </a:solidFill>
                <a:latin typeface="Aptos" panose="020B0004020202020204" pitchFamily="34" charset="0"/>
              </a:rPr>
              <a:t>råvaror</a:t>
            </a:r>
            <a:r>
              <a:rPr lang="en-GB" sz="1600" dirty="0">
                <a:solidFill>
                  <a:schemeClr val="bg1"/>
                </a:solidFill>
                <a:latin typeface="Aptos" panose="020B0004020202020204" pitchFamily="34" charset="0"/>
              </a:rPr>
              <a:t> till </a:t>
            </a:r>
            <a:r>
              <a:rPr lang="en-GB" sz="1600" dirty="0" err="1">
                <a:solidFill>
                  <a:schemeClr val="bg1"/>
                </a:solidFill>
                <a:latin typeface="Aptos" panose="020B0004020202020204" pitchFamily="34" charset="0"/>
              </a:rPr>
              <a:t>hela</a:t>
            </a:r>
            <a:r>
              <a:rPr lang="en-GB" sz="1600" dirty="0">
                <a:solidFill>
                  <a:schemeClr val="bg1"/>
                </a:solidFill>
                <a:latin typeface="Aptos" panose="020B0004020202020204" pitchFamily="34" charset="0"/>
              </a:rPr>
              <a:t> Europa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GB" sz="1600" dirty="0" err="1"/>
              <a:t>Livsmedels</a:t>
            </a:r>
            <a:r>
              <a:rPr lang="en-GB" sz="1600" dirty="0"/>
              <a:t>-, </a:t>
            </a:r>
            <a:r>
              <a:rPr lang="en-GB" sz="1600" dirty="0" err="1"/>
              <a:t>energi</a:t>
            </a:r>
            <a:r>
              <a:rPr lang="en-GB" sz="1600" dirty="0"/>
              <a:t>- och </a:t>
            </a:r>
            <a:r>
              <a:rPr lang="en-GB" sz="1600" dirty="0" err="1"/>
              <a:t>industriförsörjning</a:t>
            </a:r>
            <a:r>
              <a:rPr lang="en-GB" sz="1600" dirty="0"/>
              <a:t> </a:t>
            </a:r>
            <a:r>
              <a:rPr lang="en-GB" sz="1600" dirty="0" err="1"/>
              <a:t>kräver</a:t>
            </a:r>
            <a:r>
              <a:rPr lang="en-GB" sz="1600" dirty="0"/>
              <a:t> </a:t>
            </a:r>
            <a:r>
              <a:rPr lang="en-GB" sz="1600" dirty="0" err="1"/>
              <a:t>tillförlitliga</a:t>
            </a:r>
            <a:r>
              <a:rPr lang="en-GB" sz="1600" dirty="0"/>
              <a:t> transporter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GB" sz="1600" dirty="0"/>
              <a:t>Finland och Sverige </a:t>
            </a:r>
            <a:r>
              <a:rPr lang="en-GB" sz="1600" dirty="0" err="1"/>
              <a:t>är</a:t>
            </a:r>
            <a:r>
              <a:rPr lang="en-GB" sz="1600" dirty="0"/>
              <a:t> </a:t>
            </a:r>
            <a:r>
              <a:rPr lang="en-GB" sz="1600" dirty="0" err="1"/>
              <a:t>numera</a:t>
            </a:r>
            <a:r>
              <a:rPr lang="en-GB" sz="1600" dirty="0"/>
              <a:t> </a:t>
            </a:r>
            <a:r>
              <a:rPr lang="en-GB" sz="1600" dirty="0" err="1"/>
              <a:t>medlemmar</a:t>
            </a:r>
            <a:r>
              <a:rPr lang="en-GB" sz="1600" dirty="0"/>
              <a:t> </a:t>
            </a:r>
            <a:r>
              <a:rPr lang="en-GB" sz="1600" dirty="0" err="1"/>
              <a:t>i</a:t>
            </a:r>
            <a:r>
              <a:rPr lang="en-GB" sz="1600" dirty="0"/>
              <a:t> Nato</a:t>
            </a:r>
          </a:p>
          <a:p>
            <a:pPr marL="0" indent="0">
              <a:buNone/>
            </a:pPr>
            <a:endParaRPr lang="en-GB" dirty="0"/>
          </a:p>
          <a:p>
            <a:endParaRPr lang="en-FI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96961D3-3A4E-15D8-71AE-94A11CE0633F}"/>
              </a:ext>
            </a:extLst>
          </p:cNvPr>
          <p:cNvGrpSpPr/>
          <p:nvPr/>
        </p:nvGrpSpPr>
        <p:grpSpPr>
          <a:xfrm>
            <a:off x="6514011" y="1277466"/>
            <a:ext cx="5270001" cy="5111632"/>
            <a:chOff x="7745412" y="1277467"/>
            <a:chExt cx="4038600" cy="391723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970188A-0D8B-0BC9-AC2D-200DE858988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745412" y="1277467"/>
              <a:ext cx="4038600" cy="2273300"/>
            </a:xfrm>
            <a:prstGeom prst="rect">
              <a:avLst/>
            </a:prstGeom>
          </p:spPr>
        </p:pic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609E418B-218B-9BF5-743A-3D455E2798AA}"/>
                </a:ext>
              </a:extLst>
            </p:cNvPr>
            <p:cNvGrpSpPr/>
            <p:nvPr/>
          </p:nvGrpSpPr>
          <p:grpSpPr>
            <a:xfrm>
              <a:off x="7745412" y="3550767"/>
              <a:ext cx="4038600" cy="1643936"/>
              <a:chOff x="7745412" y="3550767"/>
              <a:chExt cx="4038600" cy="1643936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F9B38F2F-E80C-86E3-9A13-EB14B97DB46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745412" y="3550769"/>
                <a:ext cx="2982642" cy="1643934"/>
              </a:xfrm>
              <a:prstGeom prst="rect">
                <a:avLst/>
              </a:prstGeom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FD65F294-6F79-2FFC-8C8D-726F849E38D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728054" y="3550767"/>
                <a:ext cx="1055958" cy="1643935"/>
              </a:xfrm>
              <a:prstGeom prst="rect">
                <a:avLst/>
              </a:prstGeom>
            </p:spPr>
          </p:pic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47ABB69A-15E7-6579-6077-64FCE0CACBFB}"/>
                  </a:ext>
                </a:extLst>
              </p:cNvPr>
              <p:cNvSpPr/>
              <p:nvPr/>
            </p:nvSpPr>
            <p:spPr>
              <a:xfrm>
                <a:off x="10728054" y="3550767"/>
                <a:ext cx="324121" cy="1703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FI" dirty="0"/>
              </a:p>
            </p:txBody>
          </p:sp>
        </p:grp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88573B79-107F-7D41-D3E8-972611191D81}"/>
              </a:ext>
            </a:extLst>
          </p:cNvPr>
          <p:cNvSpPr txBox="1"/>
          <p:nvPr/>
        </p:nvSpPr>
        <p:spPr>
          <a:xfrm>
            <a:off x="8305069" y="6168276"/>
            <a:ext cx="262998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I" sz="900" dirty="0">
                <a:latin typeface="Aptos" panose="020B0004020202020204" pitchFamily="34" charset="0"/>
              </a:rPr>
              <a:t>Källa: handelskammaren</a:t>
            </a:r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38ECF134-B0B6-7895-E032-887898840B71}"/>
              </a:ext>
            </a:extLst>
          </p:cNvPr>
          <p:cNvSpPr/>
          <p:nvPr/>
        </p:nvSpPr>
        <p:spPr>
          <a:xfrm>
            <a:off x="6514011" y="1185187"/>
            <a:ext cx="5523660" cy="92273"/>
          </a:xfrm>
          <a:prstGeom prst="rect">
            <a:avLst/>
          </a:prstGeom>
          <a:solidFill>
            <a:srgbClr val="002A3C"/>
          </a:solidFill>
          <a:ln>
            <a:solidFill>
              <a:srgbClr val="002A3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279635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A9BE30-3D2B-989C-5C8D-49CB1B19EE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F30D9C-B172-B761-B96D-65772F2207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650" y="1446933"/>
            <a:ext cx="6797169" cy="468662"/>
          </a:xfrm>
        </p:spPr>
        <p:txBody>
          <a:bodyPr/>
          <a:lstStyle/>
          <a:p>
            <a:r>
              <a:rPr lang="en-GB" dirty="0"/>
              <a:t>Nordic Connector</a:t>
            </a:r>
            <a:endParaRPr lang="en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148B4B-1BD3-F9BB-F86A-629FA3D4F0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8" y="2150665"/>
            <a:ext cx="7583073" cy="3937618"/>
          </a:xfrm>
        </p:spPr>
        <p:txBody>
          <a:bodyPr/>
          <a:lstStyle/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GB" sz="1600" dirty="0"/>
              <a:t>En </a:t>
            </a:r>
            <a:r>
              <a:rPr lang="en-GB" sz="1600" dirty="0" err="1"/>
              <a:t>strategisk</a:t>
            </a:r>
            <a:r>
              <a:rPr lang="en-GB" sz="1600" dirty="0"/>
              <a:t> </a:t>
            </a:r>
            <a:r>
              <a:rPr lang="en-GB" sz="1600" dirty="0" err="1"/>
              <a:t>öst-västlig</a:t>
            </a:r>
            <a:r>
              <a:rPr lang="en-GB" sz="1600" dirty="0"/>
              <a:t> </a:t>
            </a:r>
            <a:r>
              <a:rPr lang="en-GB" sz="1600" dirty="0" err="1"/>
              <a:t>förbindelse</a:t>
            </a:r>
            <a:r>
              <a:rPr lang="en-GB" sz="1600" dirty="0"/>
              <a:t> för </a:t>
            </a:r>
            <a:r>
              <a:rPr lang="en-GB" sz="1600" dirty="0" err="1"/>
              <a:t>ett</a:t>
            </a:r>
            <a:r>
              <a:rPr lang="en-GB" sz="1600" dirty="0"/>
              <a:t> </a:t>
            </a:r>
            <a:r>
              <a:rPr lang="en-GB" sz="1600" dirty="0" err="1"/>
              <a:t>starkare</a:t>
            </a:r>
            <a:r>
              <a:rPr lang="en-GB" sz="1600" dirty="0"/>
              <a:t> </a:t>
            </a:r>
            <a:r>
              <a:rPr lang="en-GB" sz="1600" dirty="0" err="1"/>
              <a:t>Nordeuropa</a:t>
            </a:r>
            <a:endParaRPr lang="en-GB" sz="1600" dirty="0"/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GB" sz="1600" dirty="0" err="1"/>
              <a:t>Knyter</a:t>
            </a:r>
            <a:r>
              <a:rPr lang="en-GB" sz="1600" dirty="0"/>
              <a:t> </a:t>
            </a:r>
            <a:r>
              <a:rPr lang="en-GB" sz="1600" dirty="0" err="1"/>
              <a:t>samman</a:t>
            </a:r>
            <a:r>
              <a:rPr lang="en-GB" sz="1600" dirty="0"/>
              <a:t> </a:t>
            </a:r>
            <a:r>
              <a:rPr lang="en-GB" sz="1600" dirty="0" err="1"/>
              <a:t>norra</a:t>
            </a:r>
            <a:r>
              <a:rPr lang="en-GB" sz="1600" dirty="0"/>
              <a:t> Norge, Sverige och Finland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endParaRPr lang="en-GB" sz="1600" dirty="0"/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GB" sz="1600" dirty="0"/>
              <a:t>En fast </a:t>
            </a:r>
            <a:r>
              <a:rPr lang="en-GB" sz="1600" dirty="0" err="1"/>
              <a:t>förbindelse</a:t>
            </a:r>
            <a:r>
              <a:rPr lang="en-GB" sz="1600" dirty="0"/>
              <a:t> </a:t>
            </a:r>
            <a:r>
              <a:rPr lang="en-GB" sz="1600" dirty="0" err="1"/>
              <a:t>över</a:t>
            </a:r>
            <a:r>
              <a:rPr lang="en-GB" sz="1600" dirty="0"/>
              <a:t> </a:t>
            </a:r>
            <a:r>
              <a:rPr lang="en-GB" sz="1600" dirty="0" err="1"/>
              <a:t>Kvarken</a:t>
            </a:r>
            <a:r>
              <a:rPr lang="en-GB" sz="1600" dirty="0"/>
              <a:t> </a:t>
            </a:r>
            <a:r>
              <a:rPr lang="en-GB" sz="1600" dirty="0" err="1"/>
              <a:t>som</a:t>
            </a:r>
            <a:r>
              <a:rPr lang="en-GB" sz="1600" dirty="0"/>
              <a:t> </a:t>
            </a:r>
            <a:r>
              <a:rPr lang="en-GB" sz="1600" dirty="0" err="1"/>
              <a:t>en</a:t>
            </a:r>
            <a:r>
              <a:rPr lang="en-GB" sz="1600" dirty="0"/>
              <a:t> central del</a:t>
            </a:r>
          </a:p>
          <a:p>
            <a:pPr marL="800100" lvl="1" indent="-342900" fontAlgn="base"/>
            <a:r>
              <a:rPr lang="en-GB" sz="1600" dirty="0" err="1"/>
              <a:t>Stärker</a:t>
            </a:r>
            <a:r>
              <a:rPr lang="en-GB" sz="1600" dirty="0"/>
              <a:t> </a:t>
            </a:r>
            <a:r>
              <a:rPr lang="en-GB" sz="1600" dirty="0" err="1"/>
              <a:t>resiliens</a:t>
            </a:r>
            <a:r>
              <a:rPr lang="en-GB" sz="1600" dirty="0"/>
              <a:t>, </a:t>
            </a:r>
            <a:r>
              <a:rPr lang="en-GB" sz="1600" dirty="0" err="1"/>
              <a:t>försörjningstrygghet</a:t>
            </a:r>
            <a:r>
              <a:rPr lang="en-GB" sz="1600" dirty="0"/>
              <a:t> och </a:t>
            </a:r>
            <a:r>
              <a:rPr lang="en-GB" sz="1600" dirty="0" err="1"/>
              <a:t>konkurrenskraft</a:t>
            </a:r>
            <a:endParaRPr lang="en-GB" sz="1600" dirty="0"/>
          </a:p>
          <a:p>
            <a:pPr marL="800100" lvl="1" indent="-342900" fontAlgn="base"/>
            <a:r>
              <a:rPr lang="en-GB" sz="1600" dirty="0"/>
              <a:t>Ansluter Nordeuropa till </a:t>
            </a:r>
            <a:r>
              <a:rPr lang="en-GB" sz="1600" dirty="0" err="1"/>
              <a:t>atlanthamnar</a:t>
            </a:r>
            <a:r>
              <a:rPr lang="en-GB" sz="1600" dirty="0"/>
              <a:t> och </a:t>
            </a:r>
            <a:r>
              <a:rPr lang="en-GB" sz="1600" dirty="0" err="1"/>
              <a:t>globala</a:t>
            </a:r>
            <a:r>
              <a:rPr lang="en-GB" sz="1600" dirty="0"/>
              <a:t> </a:t>
            </a:r>
            <a:r>
              <a:rPr lang="en-GB" sz="1600" dirty="0" err="1"/>
              <a:t>marknader</a:t>
            </a:r>
            <a:endParaRPr lang="en-GB" sz="1600" dirty="0"/>
          </a:p>
          <a:p>
            <a:pPr marL="800100" lvl="1" indent="-342900" fontAlgn="base"/>
            <a:r>
              <a:rPr lang="sv-FI" sz="1600" dirty="0"/>
              <a:t>Stärker kopplingarna mellan nordiska och europeiska transportsystem</a:t>
            </a:r>
            <a:endParaRPr lang="en-GB" sz="1600" dirty="0"/>
          </a:p>
          <a:p>
            <a:pPr marL="342900" indent="-342900" fontAlgn="base">
              <a:buFont typeface="Arial" panose="020B0604020202020204" pitchFamily="34" charset="0"/>
              <a:buChar char="•"/>
            </a:pPr>
            <a:endParaRPr lang="en-GB" sz="1600" dirty="0"/>
          </a:p>
          <a:p>
            <a:pPr marL="0" indent="0" fontAlgn="base">
              <a:buNone/>
            </a:pPr>
            <a:r>
              <a:rPr lang="en-GB" sz="1600" b="1" dirty="0"/>
              <a:t>Inte </a:t>
            </a:r>
            <a:r>
              <a:rPr lang="en-GB" sz="1600" b="1" dirty="0" err="1"/>
              <a:t>ett</a:t>
            </a:r>
            <a:r>
              <a:rPr lang="en-GB" sz="1600" b="1" dirty="0"/>
              <a:t> </a:t>
            </a:r>
            <a:r>
              <a:rPr lang="en-GB" sz="1600" b="1" dirty="0" err="1"/>
              <a:t>mål</a:t>
            </a:r>
            <a:r>
              <a:rPr lang="en-GB" sz="1600" b="1" dirty="0"/>
              <a:t> </a:t>
            </a:r>
            <a:r>
              <a:rPr lang="en-GB" sz="1600" b="1" dirty="0" err="1"/>
              <a:t>i</a:t>
            </a:r>
            <a:r>
              <a:rPr lang="en-GB" sz="1600" b="1" dirty="0"/>
              <a:t> sig – </a:t>
            </a:r>
            <a:r>
              <a:rPr lang="en-GB" sz="1600" b="1" dirty="0" err="1"/>
              <a:t>utan</a:t>
            </a:r>
            <a:r>
              <a:rPr lang="en-GB" sz="1600" b="1" dirty="0"/>
              <a:t> </a:t>
            </a:r>
            <a:r>
              <a:rPr lang="en-GB" sz="1600" b="1" dirty="0" err="1"/>
              <a:t>ett</a:t>
            </a:r>
            <a:r>
              <a:rPr lang="en-GB" sz="1600" b="1" dirty="0"/>
              <a:t> </a:t>
            </a:r>
            <a:r>
              <a:rPr lang="en-GB" sz="1600" b="1" dirty="0" err="1"/>
              <a:t>verktyg</a:t>
            </a:r>
            <a:r>
              <a:rPr lang="en-GB" sz="1600" b="1" dirty="0"/>
              <a:t> för </a:t>
            </a:r>
            <a:r>
              <a:rPr lang="en-GB" sz="1600" b="1" dirty="0" err="1"/>
              <a:t>bredare</a:t>
            </a:r>
            <a:r>
              <a:rPr lang="en-GB" sz="1600" b="1" dirty="0"/>
              <a:t> </a:t>
            </a:r>
            <a:r>
              <a:rPr lang="en-GB" sz="1600" b="1" dirty="0" err="1"/>
              <a:t>samhällsnytta</a:t>
            </a:r>
            <a:endParaRPr lang="en-GB" dirty="0"/>
          </a:p>
          <a:p>
            <a:endParaRPr lang="en-FI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254297-FC8F-4B5E-35BF-3B92AB1381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8122" y="703800"/>
            <a:ext cx="5353878" cy="615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0545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BA176F-BA33-D8DC-29DE-674393D845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9D1631-D093-6614-F0EF-C05845C4E3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1077491"/>
            <a:ext cx="6797169" cy="468662"/>
          </a:xfrm>
        </p:spPr>
        <p:txBody>
          <a:bodyPr/>
          <a:lstStyle/>
          <a:p>
            <a:r>
              <a:rPr lang="en-GB" dirty="0"/>
              <a:t>Vad Nordic Connector </a:t>
            </a:r>
            <a:r>
              <a:rPr lang="en-GB" dirty="0" err="1"/>
              <a:t>möjliggör</a:t>
            </a:r>
            <a:endParaRPr lang="en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4AB664-A6DC-99A6-6F5A-73C3CB2EC1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8" y="1842891"/>
            <a:ext cx="7583073" cy="3937618"/>
          </a:xfrm>
        </p:spPr>
        <p:txBody>
          <a:bodyPr/>
          <a:lstStyle/>
          <a:p>
            <a:pPr marL="0" indent="0" fontAlgn="base">
              <a:lnSpc>
                <a:spcPts val="1700"/>
              </a:lnSpc>
              <a:buNone/>
            </a:pPr>
            <a:r>
              <a:rPr lang="en-GB" b="1" dirty="0"/>
              <a:t>Industri och </a:t>
            </a:r>
            <a:r>
              <a:rPr lang="en-GB" b="1" dirty="0" err="1"/>
              <a:t>tillväxt</a:t>
            </a:r>
            <a:endParaRPr lang="en-GB" b="1" dirty="0"/>
          </a:p>
          <a:p>
            <a:pPr lvl="1" fontAlgn="base">
              <a:lnSpc>
                <a:spcPts val="1700"/>
              </a:lnSpc>
            </a:pPr>
            <a:r>
              <a:rPr lang="en-GB" sz="1600" dirty="0" err="1"/>
              <a:t>Stärker</a:t>
            </a:r>
            <a:r>
              <a:rPr lang="en-GB" sz="1600" dirty="0"/>
              <a:t> </a:t>
            </a:r>
            <a:r>
              <a:rPr lang="en-GB" sz="1600" dirty="0" err="1"/>
              <a:t>konkurrenskraften</a:t>
            </a:r>
            <a:r>
              <a:rPr lang="en-GB" sz="1600" dirty="0"/>
              <a:t> och </a:t>
            </a:r>
            <a:r>
              <a:rPr lang="en-GB" sz="1600" dirty="0" err="1"/>
              <a:t>stödjer</a:t>
            </a:r>
            <a:r>
              <a:rPr lang="en-GB" sz="1600" dirty="0"/>
              <a:t> </a:t>
            </a:r>
            <a:r>
              <a:rPr lang="en-GB" sz="1600" dirty="0" err="1"/>
              <a:t>stora</a:t>
            </a:r>
            <a:r>
              <a:rPr lang="en-GB" sz="1600" dirty="0"/>
              <a:t> </a:t>
            </a:r>
            <a:r>
              <a:rPr lang="en-GB" sz="1600" dirty="0" err="1"/>
              <a:t>investeringar</a:t>
            </a:r>
            <a:endParaRPr lang="en-GB" sz="1600" dirty="0"/>
          </a:p>
          <a:p>
            <a:pPr marL="0" indent="0" fontAlgn="base">
              <a:lnSpc>
                <a:spcPts val="1700"/>
              </a:lnSpc>
              <a:spcBef>
                <a:spcPts val="1600"/>
              </a:spcBef>
              <a:buNone/>
            </a:pPr>
            <a:r>
              <a:rPr lang="en-GB" b="1" dirty="0"/>
              <a:t>Logistik och </a:t>
            </a:r>
            <a:r>
              <a:rPr lang="en-GB" b="1" dirty="0" err="1"/>
              <a:t>effektivitet</a:t>
            </a:r>
            <a:endParaRPr lang="en-GB" b="1" dirty="0"/>
          </a:p>
          <a:p>
            <a:pPr lvl="1" fontAlgn="base">
              <a:lnSpc>
                <a:spcPts val="1720"/>
              </a:lnSpc>
            </a:pPr>
            <a:r>
              <a:rPr lang="en-GB" sz="1600" dirty="0" err="1"/>
              <a:t>Kortare</a:t>
            </a:r>
            <a:r>
              <a:rPr lang="en-GB" sz="1600" dirty="0"/>
              <a:t> </a:t>
            </a:r>
            <a:r>
              <a:rPr lang="en-GB" sz="1600" dirty="0" err="1"/>
              <a:t>transportvägar</a:t>
            </a:r>
            <a:r>
              <a:rPr lang="en-GB" sz="1600" dirty="0"/>
              <a:t> och </a:t>
            </a:r>
            <a:r>
              <a:rPr lang="en-GB" sz="1600" dirty="0" err="1"/>
              <a:t>färre</a:t>
            </a:r>
            <a:r>
              <a:rPr lang="en-GB" sz="1600" dirty="0"/>
              <a:t> </a:t>
            </a:r>
            <a:r>
              <a:rPr lang="en-GB" sz="1600" dirty="0" err="1"/>
              <a:t>omlastningar</a:t>
            </a:r>
            <a:endParaRPr lang="en-GB" sz="1600" dirty="0"/>
          </a:p>
          <a:p>
            <a:pPr lvl="1" fontAlgn="base">
              <a:lnSpc>
                <a:spcPts val="1720"/>
              </a:lnSpc>
            </a:pPr>
            <a:r>
              <a:rPr lang="en-GB" sz="1600" dirty="0" err="1"/>
              <a:t>Lägre</a:t>
            </a:r>
            <a:r>
              <a:rPr lang="en-GB" sz="1600" dirty="0"/>
              <a:t> </a:t>
            </a:r>
            <a:r>
              <a:rPr lang="en-GB" sz="1600" dirty="0" err="1"/>
              <a:t>kostnader</a:t>
            </a:r>
            <a:r>
              <a:rPr lang="en-GB" sz="1600" dirty="0"/>
              <a:t> för </a:t>
            </a:r>
            <a:r>
              <a:rPr lang="en-GB" sz="1600" dirty="0" err="1"/>
              <a:t>industrin</a:t>
            </a:r>
            <a:endParaRPr lang="en-GB" sz="1600" dirty="0"/>
          </a:p>
          <a:p>
            <a:pPr marL="0" indent="0" fontAlgn="base">
              <a:lnSpc>
                <a:spcPts val="1700"/>
              </a:lnSpc>
              <a:spcBef>
                <a:spcPts val="1600"/>
              </a:spcBef>
              <a:buNone/>
            </a:pPr>
            <a:r>
              <a:rPr lang="en-GB" b="1" dirty="0" err="1"/>
              <a:t>Hållbarhet</a:t>
            </a:r>
            <a:endParaRPr lang="en-GB" b="1" dirty="0"/>
          </a:p>
          <a:p>
            <a:pPr marL="800100" lvl="1" indent="-342900" fontAlgn="base">
              <a:lnSpc>
                <a:spcPts val="1700"/>
              </a:lnSpc>
            </a:pPr>
            <a:r>
              <a:rPr lang="en-GB" sz="1600" dirty="0" err="1"/>
              <a:t>Lägre</a:t>
            </a:r>
            <a:r>
              <a:rPr lang="en-GB" sz="1600" dirty="0"/>
              <a:t> </a:t>
            </a:r>
            <a:r>
              <a:rPr lang="en-GB" sz="1600" dirty="0" err="1"/>
              <a:t>koldioxidutsläpp</a:t>
            </a:r>
            <a:endParaRPr lang="en-GB" sz="1600" dirty="0"/>
          </a:p>
          <a:p>
            <a:pPr marL="0" indent="0" fontAlgn="base">
              <a:lnSpc>
                <a:spcPts val="1700"/>
              </a:lnSpc>
              <a:spcBef>
                <a:spcPts val="1600"/>
              </a:spcBef>
              <a:buNone/>
            </a:pPr>
            <a:r>
              <a:rPr lang="en-GB" b="1" dirty="0" err="1"/>
              <a:t>Människor</a:t>
            </a:r>
            <a:r>
              <a:rPr lang="en-GB" b="1" dirty="0"/>
              <a:t> och </a:t>
            </a:r>
            <a:r>
              <a:rPr lang="en-GB" b="1" dirty="0" err="1"/>
              <a:t>samhälle</a:t>
            </a:r>
            <a:endParaRPr lang="en-GB" b="1" dirty="0"/>
          </a:p>
          <a:p>
            <a:pPr marL="800100" lvl="1" indent="-342900" fontAlgn="base">
              <a:lnSpc>
                <a:spcPts val="1700"/>
              </a:lnSpc>
            </a:pPr>
            <a:r>
              <a:rPr lang="en-GB" sz="1600" dirty="0" err="1"/>
              <a:t>Ökad</a:t>
            </a:r>
            <a:r>
              <a:rPr lang="en-GB" sz="1600" dirty="0"/>
              <a:t> </a:t>
            </a:r>
            <a:r>
              <a:rPr lang="en-GB" sz="1600" dirty="0" err="1"/>
              <a:t>rörlighet</a:t>
            </a:r>
            <a:r>
              <a:rPr lang="en-GB" sz="1600" dirty="0"/>
              <a:t> </a:t>
            </a:r>
            <a:r>
              <a:rPr lang="en-GB" sz="1600" dirty="0" err="1"/>
              <a:t>på</a:t>
            </a:r>
            <a:r>
              <a:rPr lang="en-GB" sz="1600" dirty="0"/>
              <a:t> </a:t>
            </a:r>
            <a:r>
              <a:rPr lang="en-GB" sz="1600" dirty="0" err="1"/>
              <a:t>arbetsmarknaden</a:t>
            </a:r>
            <a:endParaRPr lang="en-GB" sz="1600" dirty="0"/>
          </a:p>
          <a:p>
            <a:pPr marL="800100" lvl="1" indent="-342900" fontAlgn="base">
              <a:lnSpc>
                <a:spcPts val="1700"/>
              </a:lnSpc>
            </a:pPr>
            <a:r>
              <a:rPr lang="en-GB" sz="1600" dirty="0" err="1"/>
              <a:t>Starkare</a:t>
            </a:r>
            <a:r>
              <a:rPr lang="en-GB" sz="1600" dirty="0"/>
              <a:t> band </a:t>
            </a:r>
            <a:r>
              <a:rPr lang="en-GB" sz="1600" dirty="0" err="1"/>
              <a:t>inom</a:t>
            </a:r>
            <a:r>
              <a:rPr lang="en-GB" sz="1600" dirty="0"/>
              <a:t> </a:t>
            </a:r>
            <a:r>
              <a:rPr lang="en-GB" sz="1600" dirty="0" err="1"/>
              <a:t>utbildning</a:t>
            </a:r>
            <a:r>
              <a:rPr lang="en-GB" sz="1600" dirty="0"/>
              <a:t>, </a:t>
            </a:r>
            <a:r>
              <a:rPr lang="en-GB" sz="1600" dirty="0" err="1"/>
              <a:t>forskning</a:t>
            </a:r>
            <a:r>
              <a:rPr lang="en-GB" sz="1600" dirty="0"/>
              <a:t> och </a:t>
            </a:r>
            <a:r>
              <a:rPr lang="en-GB" sz="1600" dirty="0" err="1"/>
              <a:t>sjukvård</a:t>
            </a:r>
            <a:endParaRPr lang="en-GB" sz="1600" dirty="0"/>
          </a:p>
          <a:p>
            <a:pPr marL="0" indent="0" fontAlgn="base">
              <a:lnSpc>
                <a:spcPts val="1700"/>
              </a:lnSpc>
              <a:spcBef>
                <a:spcPts val="1600"/>
              </a:spcBef>
              <a:buNone/>
            </a:pPr>
            <a:r>
              <a:rPr lang="en-GB" b="1" dirty="0" err="1"/>
              <a:t>Systemresiliens</a:t>
            </a:r>
            <a:endParaRPr lang="en-GB" b="1" dirty="0"/>
          </a:p>
          <a:p>
            <a:pPr marL="800100" lvl="1" indent="-342900" fontAlgn="base">
              <a:lnSpc>
                <a:spcPts val="1700"/>
              </a:lnSpc>
            </a:pPr>
            <a:r>
              <a:rPr lang="en-GB" sz="1600" dirty="0" err="1"/>
              <a:t>Förbättrad</a:t>
            </a:r>
            <a:r>
              <a:rPr lang="en-GB" sz="1600" dirty="0"/>
              <a:t> </a:t>
            </a:r>
            <a:r>
              <a:rPr lang="en-GB" sz="1600" dirty="0" err="1"/>
              <a:t>energisäkerhet</a:t>
            </a:r>
            <a:endParaRPr lang="en-GB" sz="1600" dirty="0"/>
          </a:p>
          <a:p>
            <a:pPr marL="800100" lvl="1" indent="-342900" fontAlgn="base">
              <a:lnSpc>
                <a:spcPts val="1700"/>
              </a:lnSpc>
            </a:pPr>
            <a:r>
              <a:rPr lang="en-GB" sz="1600" dirty="0"/>
              <a:t>Ett robust, </a:t>
            </a:r>
            <a:r>
              <a:rPr lang="en-GB" sz="1600" dirty="0" err="1"/>
              <a:t>öst-västligt</a:t>
            </a:r>
            <a:r>
              <a:rPr lang="en-GB" sz="1600" dirty="0"/>
              <a:t> </a:t>
            </a:r>
            <a:r>
              <a:rPr lang="en-GB" sz="1600" dirty="0" err="1"/>
              <a:t>transportsystem</a:t>
            </a:r>
            <a:r>
              <a:rPr lang="en-GB" sz="1600" dirty="0"/>
              <a:t> </a:t>
            </a:r>
            <a:r>
              <a:rPr lang="en-GB" sz="1600" dirty="0" err="1"/>
              <a:t>i</a:t>
            </a:r>
            <a:r>
              <a:rPr lang="en-GB" sz="1600" dirty="0"/>
              <a:t> </a:t>
            </a:r>
            <a:r>
              <a:rPr lang="en-GB" sz="1600" dirty="0" err="1"/>
              <a:t>båda</a:t>
            </a:r>
            <a:r>
              <a:rPr lang="en-GB" sz="1600" dirty="0"/>
              <a:t> </a:t>
            </a:r>
            <a:r>
              <a:rPr lang="en-GB" sz="1600" dirty="0" err="1"/>
              <a:t>riktningarna</a:t>
            </a:r>
            <a:endParaRPr lang="en-GB" sz="1600" dirty="0"/>
          </a:p>
          <a:p>
            <a:pPr marL="800100" lvl="1" indent="-342900" fontAlgn="base">
              <a:lnSpc>
                <a:spcPts val="1700"/>
              </a:lnSpc>
            </a:pPr>
            <a:r>
              <a:rPr lang="en-GB" sz="1600" dirty="0" err="1"/>
              <a:t>Bättre</a:t>
            </a:r>
            <a:r>
              <a:rPr lang="en-GB" sz="1600" dirty="0"/>
              <a:t> </a:t>
            </a:r>
            <a:r>
              <a:rPr lang="en-GB" sz="1600" dirty="0" err="1"/>
              <a:t>tillgång</a:t>
            </a:r>
            <a:r>
              <a:rPr lang="en-GB" sz="1600" dirty="0"/>
              <a:t> till </a:t>
            </a:r>
            <a:r>
              <a:rPr lang="en-GB" sz="1600" dirty="0" err="1"/>
              <a:t>atlanthamnar</a:t>
            </a:r>
            <a:r>
              <a:rPr lang="en-GB" sz="1600" dirty="0"/>
              <a:t> och </a:t>
            </a:r>
            <a:r>
              <a:rPr lang="en-GB" sz="1600" dirty="0" err="1"/>
              <a:t>arktiska</a:t>
            </a:r>
            <a:r>
              <a:rPr lang="en-GB" sz="1600" dirty="0"/>
              <a:t> </a:t>
            </a:r>
            <a:r>
              <a:rPr lang="en-GB" sz="1600" dirty="0" err="1"/>
              <a:t>sjörutter</a:t>
            </a:r>
            <a:endParaRPr lang="en-GB" sz="1600" dirty="0"/>
          </a:p>
          <a:p>
            <a:endParaRPr lang="en-FI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C63A3C-91EA-E9C1-5C9C-2291EC6314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8122" y="703800"/>
            <a:ext cx="5353878" cy="615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0929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6A7880-1631-BA32-E78F-297D00ABB3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DF5A7AE-B3C8-CC2C-F8FC-132A6650E8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0153" y="1248322"/>
            <a:ext cx="5311847" cy="531184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592DFB7-2FFC-86FD-384C-A11F4D3D27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7527" y="1077491"/>
            <a:ext cx="7583073" cy="468662"/>
          </a:xfrm>
        </p:spPr>
        <p:txBody>
          <a:bodyPr/>
          <a:lstStyle/>
          <a:p>
            <a:r>
              <a:rPr lang="en-GB" dirty="0" err="1"/>
              <a:t>Framsteg</a:t>
            </a:r>
            <a:r>
              <a:rPr lang="en-GB" dirty="0"/>
              <a:t> och </a:t>
            </a:r>
            <a:br>
              <a:rPr lang="en-GB" dirty="0"/>
            </a:br>
            <a:r>
              <a:rPr lang="en-GB" dirty="0" err="1"/>
              <a:t>politisk</a:t>
            </a:r>
            <a:r>
              <a:rPr lang="en-GB" dirty="0"/>
              <a:t> </a:t>
            </a:r>
            <a:r>
              <a:rPr lang="en-GB" dirty="0" err="1"/>
              <a:t>förankring</a:t>
            </a:r>
            <a:endParaRPr lang="en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48F404-0E8A-0954-F3B4-D2E1E12CA7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7527" y="2341656"/>
            <a:ext cx="5098473" cy="3937618"/>
          </a:xfrm>
        </p:spPr>
        <p:txBody>
          <a:bodyPr/>
          <a:lstStyle/>
          <a:p>
            <a:pPr fontAlgn="base"/>
            <a:r>
              <a:rPr lang="en-GB" sz="1600" dirty="0" err="1"/>
              <a:t>Inskrivet</a:t>
            </a:r>
            <a:r>
              <a:rPr lang="en-GB" sz="1600" dirty="0"/>
              <a:t> </a:t>
            </a:r>
            <a:r>
              <a:rPr lang="en-GB" sz="1600" dirty="0" err="1"/>
              <a:t>i</a:t>
            </a:r>
            <a:r>
              <a:rPr lang="en-GB" sz="1600" dirty="0"/>
              <a:t> det </a:t>
            </a:r>
            <a:r>
              <a:rPr lang="en-GB" sz="1600" dirty="0" err="1"/>
              <a:t>finländska</a:t>
            </a:r>
            <a:r>
              <a:rPr lang="en-GB" sz="1600" dirty="0"/>
              <a:t> </a:t>
            </a:r>
            <a:r>
              <a:rPr lang="en-GB" sz="1600" dirty="0" err="1"/>
              <a:t>regeringsprogrammet</a:t>
            </a:r>
            <a:endParaRPr lang="en-GB" sz="1600" dirty="0"/>
          </a:p>
          <a:p>
            <a:pPr fontAlgn="base"/>
            <a:r>
              <a:rPr lang="en-GB" sz="1600" dirty="0"/>
              <a:t>En del </a:t>
            </a:r>
            <a:r>
              <a:rPr lang="en-GB" sz="1600" dirty="0" err="1"/>
              <a:t>av</a:t>
            </a:r>
            <a:r>
              <a:rPr lang="en-GB" sz="1600" dirty="0"/>
              <a:t> </a:t>
            </a:r>
            <a:r>
              <a:rPr lang="en-GB" sz="1600" dirty="0" err="1"/>
              <a:t>Finlands</a:t>
            </a:r>
            <a:r>
              <a:rPr lang="en-GB" sz="1600" dirty="0"/>
              <a:t> </a:t>
            </a:r>
            <a:r>
              <a:rPr lang="en-GB" sz="1600" dirty="0" err="1"/>
              <a:t>nationella</a:t>
            </a:r>
            <a:r>
              <a:rPr lang="en-GB" sz="1600" dirty="0"/>
              <a:t> </a:t>
            </a:r>
            <a:r>
              <a:rPr lang="en-GB" sz="1600" dirty="0" err="1"/>
              <a:t>transportplan</a:t>
            </a:r>
            <a:r>
              <a:rPr lang="en-GB" sz="1600" dirty="0"/>
              <a:t> </a:t>
            </a:r>
            <a:br>
              <a:rPr lang="en-GB" sz="1600" dirty="0"/>
            </a:br>
            <a:r>
              <a:rPr lang="en-GB" sz="1600" dirty="0"/>
              <a:t>(</a:t>
            </a:r>
            <a:r>
              <a:rPr lang="en-GB" sz="1600" dirty="0" err="1"/>
              <a:t>Liikenne</a:t>
            </a:r>
            <a:r>
              <a:rPr lang="en-GB" sz="1600" dirty="0"/>
              <a:t> 12, 2021–2032)</a:t>
            </a:r>
          </a:p>
          <a:p>
            <a:pPr fontAlgn="base"/>
            <a:r>
              <a:rPr lang="en-GB" sz="1600" dirty="0" err="1"/>
              <a:t>Genomförbarheten</a:t>
            </a:r>
            <a:r>
              <a:rPr lang="en-GB" sz="1600" dirty="0"/>
              <a:t> </a:t>
            </a:r>
            <a:r>
              <a:rPr lang="en-GB" sz="1600" dirty="0" err="1"/>
              <a:t>bekräftad</a:t>
            </a:r>
            <a:r>
              <a:rPr lang="en-GB" sz="1600" dirty="0"/>
              <a:t> </a:t>
            </a:r>
            <a:r>
              <a:rPr lang="en-GB" sz="1600" dirty="0" err="1"/>
              <a:t>av</a:t>
            </a:r>
            <a:r>
              <a:rPr lang="en-GB" sz="1600" dirty="0"/>
              <a:t> </a:t>
            </a:r>
            <a:r>
              <a:rPr lang="en-GB" sz="1600" dirty="0" err="1"/>
              <a:t>finländska</a:t>
            </a:r>
            <a:r>
              <a:rPr lang="en-GB" sz="1600" dirty="0"/>
              <a:t> </a:t>
            </a:r>
            <a:r>
              <a:rPr lang="en-GB" sz="1600" dirty="0" err="1"/>
              <a:t>Trafikledsverket</a:t>
            </a:r>
            <a:endParaRPr lang="en-GB" sz="1600" dirty="0"/>
          </a:p>
          <a:p>
            <a:pPr fontAlgn="base"/>
            <a:r>
              <a:rPr lang="en-GB" sz="1600" dirty="0" err="1"/>
              <a:t>Uppmärksammat</a:t>
            </a:r>
            <a:r>
              <a:rPr lang="en-GB" sz="1600" dirty="0"/>
              <a:t> </a:t>
            </a:r>
            <a:r>
              <a:rPr lang="en-GB" sz="1600" dirty="0" err="1"/>
              <a:t>av</a:t>
            </a:r>
            <a:r>
              <a:rPr lang="en-GB" sz="1600" dirty="0"/>
              <a:t> det </a:t>
            </a:r>
            <a:r>
              <a:rPr lang="en-GB" sz="1600" dirty="0" err="1"/>
              <a:t>finländska</a:t>
            </a:r>
            <a:r>
              <a:rPr lang="en-GB" sz="1600" dirty="0"/>
              <a:t> </a:t>
            </a:r>
            <a:r>
              <a:rPr lang="en-GB" sz="1600" dirty="0" err="1"/>
              <a:t>försvarsutskottet</a:t>
            </a:r>
            <a:r>
              <a:rPr lang="en-GB" sz="1600" dirty="0"/>
              <a:t> och </a:t>
            </a:r>
            <a:r>
              <a:rPr lang="en-GB" sz="1600" dirty="0" err="1"/>
              <a:t>godkänt</a:t>
            </a:r>
            <a:r>
              <a:rPr lang="en-GB" sz="1600" dirty="0"/>
              <a:t> </a:t>
            </a:r>
            <a:r>
              <a:rPr lang="en-GB" sz="1600" dirty="0" err="1"/>
              <a:t>av</a:t>
            </a:r>
            <a:r>
              <a:rPr lang="en-GB" sz="1600" dirty="0"/>
              <a:t> </a:t>
            </a:r>
            <a:r>
              <a:rPr lang="en-GB" sz="1600" dirty="0" err="1"/>
              <a:t>riksdagen</a:t>
            </a:r>
            <a:endParaRPr lang="en-GB" sz="1600" dirty="0"/>
          </a:p>
          <a:p>
            <a:pPr fontAlgn="base"/>
            <a:r>
              <a:rPr lang="en-GB" sz="1600" dirty="0" err="1"/>
              <a:t>Nordiska</a:t>
            </a:r>
            <a:r>
              <a:rPr lang="en-GB" sz="1600" dirty="0"/>
              <a:t> </a:t>
            </a:r>
            <a:r>
              <a:rPr lang="en-GB" sz="1600" dirty="0" err="1"/>
              <a:t>rådet</a:t>
            </a:r>
            <a:r>
              <a:rPr lang="en-GB" sz="1600" dirty="0"/>
              <a:t> (2025): </a:t>
            </a:r>
            <a:r>
              <a:rPr lang="en-GB" sz="1600" dirty="0" err="1"/>
              <a:t>rekommendation</a:t>
            </a:r>
            <a:r>
              <a:rPr lang="en-GB" sz="1600" dirty="0"/>
              <a:t> om </a:t>
            </a:r>
            <a:r>
              <a:rPr lang="en-GB" sz="1600" dirty="0" err="1"/>
              <a:t>att</a:t>
            </a:r>
            <a:r>
              <a:rPr lang="en-GB" sz="1600" dirty="0"/>
              <a:t> </a:t>
            </a:r>
            <a:r>
              <a:rPr lang="en-GB" sz="1600" dirty="0" err="1"/>
              <a:t>utveckla</a:t>
            </a:r>
            <a:r>
              <a:rPr lang="en-GB" sz="1600" dirty="0"/>
              <a:t> </a:t>
            </a:r>
            <a:r>
              <a:rPr lang="en-GB" sz="1600" dirty="0" err="1"/>
              <a:t>öst-västliga</a:t>
            </a:r>
            <a:r>
              <a:rPr lang="en-GB" sz="1600" dirty="0"/>
              <a:t> </a:t>
            </a:r>
            <a:r>
              <a:rPr lang="en-GB" sz="1600" dirty="0" err="1"/>
              <a:t>förbindelser</a:t>
            </a:r>
            <a:endParaRPr lang="en-GB" sz="1600" dirty="0"/>
          </a:p>
          <a:p>
            <a:pPr fontAlgn="base"/>
            <a:r>
              <a:rPr lang="en-GB" sz="1600" dirty="0" err="1"/>
              <a:t>Presenterats</a:t>
            </a:r>
            <a:r>
              <a:rPr lang="en-GB" sz="1600" dirty="0"/>
              <a:t> </a:t>
            </a:r>
            <a:r>
              <a:rPr lang="en-GB" sz="1600" dirty="0" err="1"/>
              <a:t>i</a:t>
            </a:r>
            <a:r>
              <a:rPr lang="en-GB" sz="1600" dirty="0"/>
              <a:t> </a:t>
            </a:r>
            <a:r>
              <a:rPr lang="en-GB" sz="1600" dirty="0" err="1"/>
              <a:t>Sveriges</a:t>
            </a:r>
            <a:r>
              <a:rPr lang="en-GB" sz="1600" dirty="0"/>
              <a:t> </a:t>
            </a:r>
            <a:r>
              <a:rPr lang="en-GB" sz="1600" dirty="0" err="1"/>
              <a:t>riksdag</a:t>
            </a:r>
            <a:endParaRPr lang="en-GB" sz="1600" dirty="0"/>
          </a:p>
          <a:p>
            <a:pPr fontAlgn="base"/>
            <a:r>
              <a:rPr lang="en-GB" sz="1600" dirty="0" err="1"/>
              <a:t>Växande</a:t>
            </a:r>
            <a:r>
              <a:rPr lang="en-GB" sz="1600" dirty="0"/>
              <a:t> </a:t>
            </a:r>
            <a:r>
              <a:rPr lang="en-GB" sz="1600" dirty="0" err="1"/>
              <a:t>intresse</a:t>
            </a:r>
            <a:r>
              <a:rPr lang="en-GB" sz="1600" dirty="0"/>
              <a:t> </a:t>
            </a:r>
            <a:r>
              <a:rPr lang="en-GB" sz="1600" dirty="0" err="1"/>
              <a:t>på</a:t>
            </a:r>
            <a:r>
              <a:rPr lang="en-GB" sz="1600" dirty="0"/>
              <a:t> </a:t>
            </a:r>
            <a:r>
              <a:rPr lang="en-GB" sz="1600" dirty="0" err="1"/>
              <a:t>både</a:t>
            </a:r>
            <a:r>
              <a:rPr lang="en-GB" sz="1600" dirty="0"/>
              <a:t> </a:t>
            </a:r>
            <a:r>
              <a:rPr lang="en-GB" sz="1600" dirty="0" err="1"/>
              <a:t>nordisk</a:t>
            </a:r>
            <a:r>
              <a:rPr lang="en-GB" sz="1600" dirty="0"/>
              <a:t> och </a:t>
            </a:r>
            <a:r>
              <a:rPr lang="en-GB" sz="1600" dirty="0" err="1"/>
              <a:t>europeisk</a:t>
            </a:r>
            <a:r>
              <a:rPr lang="en-GB" sz="1600" dirty="0"/>
              <a:t> </a:t>
            </a:r>
            <a:r>
              <a:rPr lang="en-GB" sz="1600" dirty="0" err="1"/>
              <a:t>nivå</a:t>
            </a:r>
            <a:endParaRPr lang="en-GB" sz="1600" dirty="0"/>
          </a:p>
          <a:p>
            <a:pPr marL="0" indent="0">
              <a:buNone/>
            </a:pPr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31051734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83DFCB-8F70-7053-40F1-EFD40C152F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E8833D-7C6C-D502-B803-6F4858FA95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900144"/>
            <a:ext cx="7583073" cy="468662"/>
          </a:xfrm>
        </p:spPr>
        <p:txBody>
          <a:bodyPr/>
          <a:lstStyle/>
          <a:p>
            <a:r>
              <a:rPr lang="en-GB" dirty="0" err="1"/>
              <a:t>Tekniskt</a:t>
            </a:r>
            <a:r>
              <a:rPr lang="en-GB" dirty="0"/>
              <a:t> och </a:t>
            </a:r>
            <a:br>
              <a:rPr lang="en-GB" dirty="0"/>
            </a:br>
            <a:r>
              <a:rPr lang="en-GB" dirty="0" err="1"/>
              <a:t>ekonomiskt</a:t>
            </a:r>
            <a:r>
              <a:rPr lang="en-GB" dirty="0"/>
              <a:t> </a:t>
            </a:r>
            <a:r>
              <a:rPr lang="en-GB" dirty="0" err="1"/>
              <a:t>perspektiv</a:t>
            </a:r>
            <a:endParaRPr lang="en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E1359F-9C03-8D75-F3E9-402B4BCC22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9" y="2026959"/>
            <a:ext cx="5789611" cy="3937618"/>
          </a:xfrm>
        </p:spPr>
        <p:txBody>
          <a:bodyPr/>
          <a:lstStyle/>
          <a:p>
            <a:pPr marL="0" indent="0">
              <a:buNone/>
            </a:pPr>
            <a:r>
              <a:rPr lang="en-GB" sz="2400" dirty="0"/>
              <a:t>En fast </a:t>
            </a:r>
            <a:r>
              <a:rPr lang="en-GB" sz="2400" dirty="0" err="1"/>
              <a:t>förbindelse</a:t>
            </a:r>
            <a:r>
              <a:rPr lang="en-GB" sz="2400" dirty="0"/>
              <a:t> </a:t>
            </a:r>
            <a:r>
              <a:rPr lang="en-GB" sz="2400" dirty="0" err="1"/>
              <a:t>över</a:t>
            </a:r>
            <a:r>
              <a:rPr lang="en-GB" sz="2400" dirty="0"/>
              <a:t> </a:t>
            </a:r>
            <a:r>
              <a:rPr lang="en-GB" sz="2400" dirty="0" err="1"/>
              <a:t>Kvarken</a:t>
            </a:r>
            <a:endParaRPr lang="en-GB" dirty="0"/>
          </a:p>
          <a:p>
            <a:pPr fontAlgn="base">
              <a:spcBef>
                <a:spcPts val="1600"/>
              </a:spcBef>
            </a:pPr>
            <a:r>
              <a:rPr lang="en-GB" sz="1600" dirty="0" err="1"/>
              <a:t>Kombination</a:t>
            </a:r>
            <a:r>
              <a:rPr lang="en-GB" sz="1600" dirty="0"/>
              <a:t> </a:t>
            </a:r>
            <a:r>
              <a:rPr lang="en-GB" sz="1600" dirty="0" err="1"/>
              <a:t>av</a:t>
            </a:r>
            <a:r>
              <a:rPr lang="en-GB" sz="1600" dirty="0"/>
              <a:t> </a:t>
            </a:r>
            <a:r>
              <a:rPr lang="en-GB" sz="1600" dirty="0" err="1"/>
              <a:t>vägavsnitt</a:t>
            </a:r>
            <a:r>
              <a:rPr lang="en-GB" sz="1600" dirty="0"/>
              <a:t>, </a:t>
            </a:r>
            <a:r>
              <a:rPr lang="en-GB" sz="1600" dirty="0" err="1"/>
              <a:t>vägbankar</a:t>
            </a:r>
            <a:r>
              <a:rPr lang="en-GB" sz="1600" dirty="0"/>
              <a:t>, </a:t>
            </a:r>
            <a:r>
              <a:rPr lang="en-GB" sz="1600" dirty="0" err="1"/>
              <a:t>broar</a:t>
            </a:r>
            <a:r>
              <a:rPr lang="en-GB" sz="1600" dirty="0"/>
              <a:t> och </a:t>
            </a:r>
            <a:r>
              <a:rPr lang="en-GB" sz="1600" dirty="0" err="1"/>
              <a:t>tunnlar</a:t>
            </a:r>
            <a:endParaRPr lang="en-GB" sz="1600" dirty="0"/>
          </a:p>
          <a:p>
            <a:pPr fontAlgn="base">
              <a:lnSpc>
                <a:spcPct val="100000"/>
              </a:lnSpc>
              <a:spcBef>
                <a:spcPts val="400"/>
              </a:spcBef>
            </a:pPr>
            <a:r>
              <a:rPr lang="en-GB" sz="1600" dirty="0" err="1"/>
              <a:t>Uppskattad</a:t>
            </a:r>
            <a:r>
              <a:rPr lang="en-GB" sz="1600" dirty="0"/>
              <a:t> </a:t>
            </a:r>
            <a:r>
              <a:rPr lang="en-GB" sz="1600" dirty="0" err="1"/>
              <a:t>kostnad</a:t>
            </a:r>
            <a:r>
              <a:rPr lang="en-GB" sz="1600" dirty="0"/>
              <a:t>: 5–29 </a:t>
            </a:r>
            <a:r>
              <a:rPr lang="en-GB" sz="1600" dirty="0" err="1"/>
              <a:t>miljarder</a:t>
            </a:r>
            <a:r>
              <a:rPr lang="en-GB" sz="1600" dirty="0"/>
              <a:t> euro</a:t>
            </a:r>
            <a:br>
              <a:rPr lang="en-GB" dirty="0"/>
            </a:br>
            <a:endParaRPr lang="en-GB" dirty="0"/>
          </a:p>
          <a:p>
            <a:pPr marL="0" indent="0">
              <a:buNone/>
            </a:pPr>
            <a:r>
              <a:rPr lang="en-GB" b="1" dirty="0" err="1"/>
              <a:t>Tekniskt</a:t>
            </a:r>
            <a:r>
              <a:rPr lang="en-GB" b="1" dirty="0"/>
              <a:t> </a:t>
            </a:r>
            <a:r>
              <a:rPr lang="en-GB" b="1" dirty="0" err="1"/>
              <a:t>genomförbart</a:t>
            </a:r>
            <a:r>
              <a:rPr lang="en-GB" b="1" dirty="0"/>
              <a:t> – </a:t>
            </a:r>
            <a:br>
              <a:rPr lang="en-GB" b="1" dirty="0"/>
            </a:br>
            <a:r>
              <a:rPr lang="en-GB" b="1" dirty="0" err="1"/>
              <a:t>finansiering</a:t>
            </a:r>
            <a:r>
              <a:rPr lang="en-GB" b="1" dirty="0"/>
              <a:t> under </a:t>
            </a:r>
            <a:r>
              <a:rPr lang="en-GB" b="1" dirty="0" err="1"/>
              <a:t>utredning</a:t>
            </a:r>
            <a:endParaRPr lang="en-GB" b="1" dirty="0"/>
          </a:p>
          <a:p>
            <a:pPr fontAlgn="base"/>
            <a:r>
              <a:rPr lang="en-GB" sz="1600" dirty="0" err="1"/>
              <a:t>Finansieringsmodeller</a:t>
            </a:r>
            <a:r>
              <a:rPr lang="en-GB" sz="1600" dirty="0"/>
              <a:t> </a:t>
            </a:r>
            <a:r>
              <a:rPr lang="en-GB" sz="1600" dirty="0" err="1"/>
              <a:t>analyseras</a:t>
            </a:r>
            <a:r>
              <a:rPr lang="en-GB" sz="1600" dirty="0"/>
              <a:t>, </a:t>
            </a:r>
            <a:r>
              <a:rPr lang="en-GB" sz="1600" dirty="0" err="1"/>
              <a:t>inklusive</a:t>
            </a:r>
            <a:r>
              <a:rPr lang="en-GB" sz="1600" dirty="0"/>
              <a:t> </a:t>
            </a:r>
            <a:r>
              <a:rPr lang="en-GB" sz="1600" dirty="0" err="1"/>
              <a:t>gränsöverskridande</a:t>
            </a:r>
            <a:r>
              <a:rPr lang="en-GB" sz="1600" dirty="0"/>
              <a:t> </a:t>
            </a:r>
            <a:r>
              <a:rPr lang="en-GB" sz="1600" dirty="0" err="1"/>
              <a:t>lösningar</a:t>
            </a:r>
            <a:r>
              <a:rPr lang="en-GB" sz="1600" dirty="0"/>
              <a:t>, </a:t>
            </a:r>
            <a:r>
              <a:rPr lang="en-GB" sz="1600" dirty="0" err="1"/>
              <a:t>bredare</a:t>
            </a:r>
            <a:r>
              <a:rPr lang="en-GB" sz="1600" dirty="0"/>
              <a:t> </a:t>
            </a:r>
            <a:r>
              <a:rPr lang="en-GB" sz="1600" dirty="0" err="1"/>
              <a:t>samhällsnytta</a:t>
            </a:r>
            <a:r>
              <a:rPr lang="en-GB" sz="1600" dirty="0"/>
              <a:t> </a:t>
            </a:r>
            <a:r>
              <a:rPr lang="en-GB" sz="1600" dirty="0" err="1"/>
              <a:t>samt</a:t>
            </a:r>
            <a:r>
              <a:rPr lang="en-GB" sz="1600" dirty="0"/>
              <a:t> </a:t>
            </a:r>
            <a:r>
              <a:rPr lang="en-GB" sz="1600" dirty="0" err="1"/>
              <a:t>säkerhet</a:t>
            </a:r>
            <a:r>
              <a:rPr lang="en-GB" sz="1600" dirty="0"/>
              <a:t> och </a:t>
            </a:r>
            <a:r>
              <a:rPr lang="en-GB" sz="1600" dirty="0" err="1"/>
              <a:t>militär</a:t>
            </a:r>
            <a:r>
              <a:rPr lang="en-GB" sz="1600" dirty="0"/>
              <a:t> </a:t>
            </a:r>
            <a:r>
              <a:rPr lang="en-GB" sz="1600" dirty="0" err="1"/>
              <a:t>rörlighet</a:t>
            </a:r>
            <a:r>
              <a:rPr lang="en-GB" sz="1600" dirty="0"/>
              <a:t> (FLINC-</a:t>
            </a:r>
            <a:r>
              <a:rPr lang="en-GB" sz="1600" dirty="0" err="1"/>
              <a:t>projektet</a:t>
            </a:r>
            <a:r>
              <a:rPr lang="en-GB" sz="1600" dirty="0"/>
              <a:t>)</a:t>
            </a:r>
            <a:endParaRPr lang="en-FI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204F65-8007-7453-7F36-2C031D9335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9000" y="1223854"/>
            <a:ext cx="4545011" cy="5136126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E8A80216-F447-B549-2E0E-287C283BD577}"/>
              </a:ext>
            </a:extLst>
          </p:cNvPr>
          <p:cNvSpPr/>
          <p:nvPr/>
        </p:nvSpPr>
        <p:spPr>
          <a:xfrm>
            <a:off x="6019801" y="1920184"/>
            <a:ext cx="1679161" cy="1651000"/>
          </a:xfrm>
          <a:prstGeom prst="ellipse">
            <a:avLst/>
          </a:prstGeom>
          <a:solidFill>
            <a:srgbClr val="5A9AB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latin typeface="Aptos" panose="020B0004020202020204" pitchFamily="34" charset="0"/>
              </a:rPr>
              <a:t>25 km </a:t>
            </a:r>
            <a:r>
              <a:rPr lang="en-GB" sz="1400" dirty="0" err="1">
                <a:latin typeface="Aptos" panose="020B0004020202020204" pitchFamily="34" charset="0"/>
              </a:rPr>
              <a:t>mellan</a:t>
            </a:r>
            <a:r>
              <a:rPr lang="en-GB" sz="1400" dirty="0">
                <a:latin typeface="Aptos" panose="020B0004020202020204" pitchFamily="34" charset="0"/>
              </a:rPr>
              <a:t> de </a:t>
            </a:r>
            <a:r>
              <a:rPr lang="en-GB" sz="1400" dirty="0" err="1">
                <a:latin typeface="Aptos" panose="020B0004020202020204" pitchFamily="34" charset="0"/>
              </a:rPr>
              <a:t>yttersta</a:t>
            </a:r>
            <a:r>
              <a:rPr lang="en-GB" sz="1400" dirty="0">
                <a:latin typeface="Aptos" panose="020B0004020202020204" pitchFamily="34" charset="0"/>
              </a:rPr>
              <a:t> </a:t>
            </a:r>
            <a:r>
              <a:rPr lang="en-GB" sz="1400" dirty="0" err="1">
                <a:latin typeface="Aptos" panose="020B0004020202020204" pitchFamily="34" charset="0"/>
              </a:rPr>
              <a:t>öarna</a:t>
            </a:r>
            <a:endParaRPr lang="en-FI" sz="1400" dirty="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E9AB14B-462C-69CC-3B2F-AD778F1DD5BE}"/>
              </a:ext>
            </a:extLst>
          </p:cNvPr>
          <p:cNvSpPr/>
          <p:nvPr/>
        </p:nvSpPr>
        <p:spPr>
          <a:xfrm>
            <a:off x="6019801" y="4231584"/>
            <a:ext cx="1679161" cy="1651000"/>
          </a:xfrm>
          <a:prstGeom prst="ellipse">
            <a:avLst/>
          </a:prstGeom>
          <a:solidFill>
            <a:srgbClr val="5A9AB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1200" dirty="0" err="1">
                <a:latin typeface="Aptos" panose="020B0004020202020204" pitchFamily="34" charset="0"/>
              </a:rPr>
              <a:t>Kvarken</a:t>
            </a:r>
            <a:r>
              <a:rPr lang="en-GB" sz="1200" dirty="0">
                <a:latin typeface="Aptos" panose="020B0004020202020204" pitchFamily="34" charset="0"/>
              </a:rPr>
              <a:t> </a:t>
            </a:r>
            <a:r>
              <a:rPr lang="en-GB" sz="1200" dirty="0" err="1">
                <a:latin typeface="Aptos" panose="020B0004020202020204" pitchFamily="34" charset="0"/>
              </a:rPr>
              <a:t>är</a:t>
            </a:r>
            <a:r>
              <a:rPr lang="en-GB" sz="1200" dirty="0">
                <a:latin typeface="Aptos" panose="020B0004020202020204" pitchFamily="34" charset="0"/>
              </a:rPr>
              <a:t> </a:t>
            </a:r>
            <a:br>
              <a:rPr lang="en-GB" sz="1200" dirty="0">
                <a:latin typeface="Aptos" panose="020B0004020202020204" pitchFamily="34" charset="0"/>
              </a:rPr>
            </a:br>
            <a:r>
              <a:rPr lang="en-GB" sz="1200" dirty="0">
                <a:latin typeface="Aptos" panose="020B0004020202020204" pitchFamily="34" charset="0"/>
              </a:rPr>
              <a:t>den </a:t>
            </a:r>
            <a:r>
              <a:rPr lang="en-GB" sz="1200" dirty="0" err="1">
                <a:latin typeface="Aptos" panose="020B0004020202020204" pitchFamily="34" charset="0"/>
              </a:rPr>
              <a:t>grundaste</a:t>
            </a:r>
            <a:r>
              <a:rPr lang="en-GB" sz="1200" dirty="0">
                <a:latin typeface="Aptos" panose="020B0004020202020204" pitchFamily="34" charset="0"/>
              </a:rPr>
              <a:t> </a:t>
            </a:r>
            <a:r>
              <a:rPr lang="en-GB" sz="1200" dirty="0" err="1">
                <a:latin typeface="Aptos" panose="020B0004020202020204" pitchFamily="34" charset="0"/>
              </a:rPr>
              <a:t>delen</a:t>
            </a:r>
            <a:r>
              <a:rPr lang="en-GB" sz="1200" dirty="0">
                <a:latin typeface="Aptos" panose="020B0004020202020204" pitchFamily="34" charset="0"/>
              </a:rPr>
              <a:t> </a:t>
            </a:r>
            <a:r>
              <a:rPr lang="en-GB" sz="1200" dirty="0" err="1">
                <a:latin typeface="Aptos" panose="020B0004020202020204" pitchFamily="34" charset="0"/>
              </a:rPr>
              <a:t>av</a:t>
            </a:r>
            <a:r>
              <a:rPr lang="en-GB" sz="1200" dirty="0">
                <a:latin typeface="Aptos" panose="020B0004020202020204" pitchFamily="34" charset="0"/>
              </a:rPr>
              <a:t> </a:t>
            </a:r>
            <a:r>
              <a:rPr lang="en-GB" sz="1200" dirty="0" err="1">
                <a:latin typeface="Aptos" panose="020B0004020202020204" pitchFamily="34" charset="0"/>
              </a:rPr>
              <a:t>Bottniska</a:t>
            </a:r>
            <a:r>
              <a:rPr lang="en-GB" sz="1200" dirty="0">
                <a:latin typeface="Aptos" panose="020B0004020202020204" pitchFamily="34" charset="0"/>
              </a:rPr>
              <a:t> </a:t>
            </a:r>
            <a:r>
              <a:rPr lang="en-GB" sz="1200" dirty="0" err="1">
                <a:latin typeface="Aptos" panose="020B0004020202020204" pitchFamily="34" charset="0"/>
              </a:rPr>
              <a:t>viken</a:t>
            </a:r>
            <a:r>
              <a:rPr lang="en-GB" sz="1200" dirty="0">
                <a:latin typeface="Aptos" panose="020B0004020202020204" pitchFamily="34" charset="0"/>
              </a:rPr>
              <a:t> </a:t>
            </a:r>
            <a:br>
              <a:rPr lang="en-GB" sz="1200" dirty="0">
                <a:latin typeface="Aptos" panose="020B0004020202020204" pitchFamily="34" charset="0"/>
              </a:rPr>
            </a:br>
            <a:r>
              <a:rPr lang="en-GB" sz="1200" dirty="0">
                <a:latin typeface="Aptos" panose="020B0004020202020204" pitchFamily="34" charset="0"/>
              </a:rPr>
              <a:t>(</a:t>
            </a:r>
            <a:r>
              <a:rPr lang="en-GB" sz="1200" dirty="0" err="1">
                <a:latin typeface="Aptos" panose="020B0004020202020204" pitchFamily="34" charset="0"/>
              </a:rPr>
              <a:t>i</a:t>
            </a:r>
            <a:r>
              <a:rPr lang="en-GB" sz="1200" dirty="0">
                <a:latin typeface="Aptos" panose="020B0004020202020204" pitchFamily="34" charset="0"/>
              </a:rPr>
              <a:t> </a:t>
            </a:r>
            <a:r>
              <a:rPr lang="en-GB" sz="1200" dirty="0" err="1">
                <a:latin typeface="Aptos" panose="020B0004020202020204" pitchFamily="34" charset="0"/>
              </a:rPr>
              <a:t>snitt</a:t>
            </a:r>
            <a:r>
              <a:rPr lang="en-GB" sz="1200" dirty="0">
                <a:latin typeface="Aptos" panose="020B0004020202020204" pitchFamily="34" charset="0"/>
              </a:rPr>
              <a:t> 20–25 m, </a:t>
            </a:r>
            <a:r>
              <a:rPr lang="en-GB" sz="1200" dirty="0" err="1">
                <a:latin typeface="Aptos" panose="020B0004020202020204" pitchFamily="34" charset="0"/>
              </a:rPr>
              <a:t>som</a:t>
            </a:r>
            <a:r>
              <a:rPr lang="en-GB" sz="1200" dirty="0">
                <a:latin typeface="Aptos" panose="020B0004020202020204" pitchFamily="34" charset="0"/>
              </a:rPr>
              <a:t> </a:t>
            </a:r>
            <a:r>
              <a:rPr lang="en-GB" sz="1200" dirty="0" err="1">
                <a:latin typeface="Aptos" panose="020B0004020202020204" pitchFamily="34" charset="0"/>
              </a:rPr>
              <a:t>djupast</a:t>
            </a:r>
            <a:r>
              <a:rPr lang="en-GB" sz="1200" dirty="0">
                <a:latin typeface="Aptos" panose="020B0004020202020204" pitchFamily="34" charset="0"/>
              </a:rPr>
              <a:t> ca 100 m)</a:t>
            </a:r>
            <a:endParaRPr lang="en-FI" sz="1200" dirty="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D4B1687-0474-F75A-C69F-999A56EAEF3A}"/>
              </a:ext>
            </a:extLst>
          </p:cNvPr>
          <p:cNvSpPr txBox="1"/>
          <p:nvPr/>
        </p:nvSpPr>
        <p:spPr>
          <a:xfrm>
            <a:off x="7264400" y="6359980"/>
            <a:ext cx="6096000" cy="215444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pPr algn="l">
              <a:buNone/>
            </a:pPr>
            <a:r>
              <a:rPr lang="en-GB" sz="800" b="0" i="0" dirty="0">
                <a:solidFill>
                  <a:srgbClr val="FFFFFF"/>
                </a:solidFill>
                <a:effectLst/>
                <a:latin typeface="Aptos" panose="020B0004020202020204" pitchFamily="34" charset="0"/>
              </a:rPr>
              <a:t>Källa: Esa </a:t>
            </a:r>
            <a:r>
              <a:rPr lang="en-GB" sz="800" b="0" i="0" dirty="0" err="1">
                <a:solidFill>
                  <a:srgbClr val="FFFFFF"/>
                </a:solidFill>
                <a:effectLst/>
                <a:latin typeface="Aptos" panose="020B0004020202020204" pitchFamily="34" charset="0"/>
              </a:rPr>
              <a:t>Eranti</a:t>
            </a:r>
            <a:r>
              <a:rPr lang="en-GB" sz="800" b="0" i="0" dirty="0">
                <a:solidFill>
                  <a:srgbClr val="FFFFFF"/>
                </a:solidFill>
                <a:effectLst/>
                <a:latin typeface="Aptos" panose="020B0004020202020204" pitchFamily="34" charset="0"/>
              </a:rPr>
              <a:t> och Antti Tavitie, www. </a:t>
            </a:r>
            <a:r>
              <a:rPr lang="en-GB" sz="800" b="0" i="0" dirty="0" err="1">
                <a:solidFill>
                  <a:srgbClr val="FFFFFF"/>
                </a:solidFill>
                <a:effectLst/>
                <a:latin typeface="Aptos" panose="020B0004020202020204" pitchFamily="34" charset="0"/>
              </a:rPr>
              <a:t>erantiengineering.fi</a:t>
            </a:r>
            <a:endParaRPr lang="en-GB" sz="800" b="0" i="0" dirty="0">
              <a:solidFill>
                <a:srgbClr val="FFFFFF"/>
              </a:solidFill>
              <a:effectLst/>
              <a:latin typeface="Aptos" panose="020B00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D54F22D-A0A9-3793-565F-5B3C9B13FD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334" y="5107778"/>
            <a:ext cx="4696644" cy="1530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5040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086AE1-AA74-5896-9703-CA8FC09082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D16BBB14-7A56-E731-D9AD-19285982F5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431" y="4205056"/>
            <a:ext cx="11395938" cy="296753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3B67B46-0519-395B-DD3C-866B19DA38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0900" y="1228035"/>
            <a:ext cx="10795000" cy="468662"/>
          </a:xfrm>
        </p:spPr>
        <p:txBody>
          <a:bodyPr/>
          <a:lstStyle/>
          <a:p>
            <a:r>
              <a:rPr lang="en-GB" dirty="0"/>
              <a:t>FLINC – </a:t>
            </a:r>
            <a:r>
              <a:rPr lang="en-GB" dirty="0" err="1"/>
              <a:t>analys</a:t>
            </a:r>
            <a:r>
              <a:rPr lang="en-GB" dirty="0"/>
              <a:t> </a:t>
            </a:r>
            <a:r>
              <a:rPr lang="en-GB" dirty="0" err="1"/>
              <a:t>av</a:t>
            </a:r>
            <a:r>
              <a:rPr lang="en-GB" dirty="0"/>
              <a:t> </a:t>
            </a:r>
            <a:r>
              <a:rPr lang="en-GB" dirty="0" err="1"/>
              <a:t>finansiering</a:t>
            </a:r>
            <a:r>
              <a:rPr lang="en-GB" dirty="0"/>
              <a:t> och </a:t>
            </a:r>
            <a:r>
              <a:rPr lang="en-GB" dirty="0" err="1"/>
              <a:t>samhällsnytta</a:t>
            </a:r>
            <a:br>
              <a:rPr lang="en-GB" b="0" dirty="0"/>
            </a:br>
            <a:r>
              <a:rPr lang="en-GB" sz="2000" b="0" dirty="0"/>
              <a:t>Financing large-scale cross-border infrastructure - Case Nordic Connector</a:t>
            </a:r>
            <a:br>
              <a:rPr lang="en-GB" sz="2400" b="0" dirty="0"/>
            </a:br>
            <a:br>
              <a:rPr lang="en-GB" dirty="0"/>
            </a:br>
            <a:endParaRPr lang="en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FAAF74-5193-667A-55BB-DCCED4C27F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0900" y="2354850"/>
            <a:ext cx="9550400" cy="1480550"/>
          </a:xfrm>
        </p:spPr>
        <p:txBody>
          <a:bodyPr/>
          <a:lstStyle/>
          <a:p>
            <a:pPr fontAlgn="base"/>
            <a:r>
              <a:rPr lang="en-GB" sz="1600" dirty="0" err="1"/>
              <a:t>Utvecklar</a:t>
            </a:r>
            <a:r>
              <a:rPr lang="en-GB" sz="1600" dirty="0"/>
              <a:t> </a:t>
            </a:r>
            <a:r>
              <a:rPr lang="en-GB" sz="1600" dirty="0" err="1"/>
              <a:t>metoder</a:t>
            </a:r>
            <a:r>
              <a:rPr lang="en-GB" sz="1600" dirty="0"/>
              <a:t> för </a:t>
            </a:r>
            <a:r>
              <a:rPr lang="en-GB" sz="1600" dirty="0" err="1"/>
              <a:t>finansiering</a:t>
            </a:r>
            <a:r>
              <a:rPr lang="en-GB" sz="1600" dirty="0"/>
              <a:t> </a:t>
            </a:r>
            <a:r>
              <a:rPr lang="en-GB" sz="1600" dirty="0" err="1"/>
              <a:t>av</a:t>
            </a:r>
            <a:r>
              <a:rPr lang="en-GB" sz="1600" dirty="0"/>
              <a:t> </a:t>
            </a:r>
            <a:r>
              <a:rPr lang="en-GB" sz="1600" dirty="0" err="1"/>
              <a:t>storskalig</a:t>
            </a:r>
            <a:r>
              <a:rPr lang="en-GB" sz="1600" dirty="0"/>
              <a:t> </a:t>
            </a:r>
            <a:r>
              <a:rPr lang="en-GB" sz="1600" dirty="0" err="1"/>
              <a:t>gränsöverskridande</a:t>
            </a:r>
            <a:r>
              <a:rPr lang="en-GB" sz="1600" dirty="0"/>
              <a:t> </a:t>
            </a:r>
            <a:r>
              <a:rPr lang="en-GB" sz="1600" dirty="0" err="1"/>
              <a:t>infrastruktur</a:t>
            </a:r>
            <a:endParaRPr lang="en-GB" sz="1600" dirty="0"/>
          </a:p>
          <a:p>
            <a:pPr fontAlgn="base"/>
            <a:r>
              <a:rPr lang="en-GB" sz="1600" dirty="0" err="1"/>
              <a:t>Analyserar</a:t>
            </a:r>
            <a:r>
              <a:rPr lang="en-GB" sz="1600" dirty="0"/>
              <a:t> </a:t>
            </a:r>
            <a:r>
              <a:rPr lang="en-GB" sz="1600" dirty="0" err="1"/>
              <a:t>bredare</a:t>
            </a:r>
            <a:r>
              <a:rPr lang="en-GB" sz="1600" dirty="0"/>
              <a:t> </a:t>
            </a:r>
            <a:r>
              <a:rPr lang="en-GB" sz="1600" dirty="0" err="1"/>
              <a:t>samhällseffekter</a:t>
            </a:r>
            <a:r>
              <a:rPr lang="en-GB" sz="1600" dirty="0"/>
              <a:t> </a:t>
            </a:r>
            <a:r>
              <a:rPr lang="en-GB" sz="1600" dirty="0" err="1"/>
              <a:t>utöver</a:t>
            </a:r>
            <a:r>
              <a:rPr lang="en-GB" sz="1600" dirty="0"/>
              <a:t> </a:t>
            </a:r>
            <a:r>
              <a:rPr lang="en-GB" sz="1600" dirty="0" err="1"/>
              <a:t>traditionella</a:t>
            </a:r>
            <a:r>
              <a:rPr lang="en-GB" sz="1600" dirty="0"/>
              <a:t> </a:t>
            </a:r>
            <a:r>
              <a:rPr lang="en-GB" sz="1600" dirty="0" err="1"/>
              <a:t>samhällsekonomiska</a:t>
            </a:r>
            <a:r>
              <a:rPr lang="en-GB" sz="1600" dirty="0"/>
              <a:t> </a:t>
            </a:r>
            <a:r>
              <a:rPr lang="en-GB" sz="1600" dirty="0" err="1"/>
              <a:t>kalkyler</a:t>
            </a:r>
            <a:endParaRPr lang="en-GB" sz="1600" dirty="0"/>
          </a:p>
          <a:p>
            <a:pPr fontAlgn="base"/>
            <a:r>
              <a:rPr lang="en-GB" sz="1600" dirty="0"/>
              <a:t>Genomför </a:t>
            </a:r>
            <a:r>
              <a:rPr lang="en-GB" sz="1600" dirty="0" err="1"/>
              <a:t>fördjupade</a:t>
            </a:r>
            <a:r>
              <a:rPr lang="en-GB" sz="1600" dirty="0"/>
              <a:t> analyser </a:t>
            </a:r>
            <a:r>
              <a:rPr lang="en-GB" sz="1600" dirty="0" err="1"/>
              <a:t>av</a:t>
            </a:r>
            <a:r>
              <a:rPr lang="en-GB" sz="1600" dirty="0"/>
              <a:t> </a:t>
            </a:r>
            <a:r>
              <a:rPr lang="en-GB" sz="1600" dirty="0" err="1"/>
              <a:t>militär</a:t>
            </a:r>
            <a:r>
              <a:rPr lang="en-GB" sz="1600" dirty="0"/>
              <a:t> </a:t>
            </a:r>
            <a:r>
              <a:rPr lang="en-GB" sz="1600" dirty="0" err="1"/>
              <a:t>rörlighe</a:t>
            </a:r>
            <a:endParaRPr lang="en-GB" sz="1600" dirty="0"/>
          </a:p>
          <a:p>
            <a:pPr lvl="1" fontAlgn="base"/>
            <a:r>
              <a:rPr lang="en-GB" sz="1600" dirty="0" err="1"/>
              <a:t>Mål</a:t>
            </a:r>
            <a:r>
              <a:rPr lang="en-GB" sz="1600" dirty="0"/>
              <a:t>: </a:t>
            </a:r>
            <a:r>
              <a:rPr lang="en-GB" sz="1600" dirty="0" err="1"/>
              <a:t>stöda</a:t>
            </a:r>
            <a:r>
              <a:rPr lang="en-GB" sz="1600" dirty="0"/>
              <a:t> </a:t>
            </a:r>
            <a:r>
              <a:rPr lang="en-GB" sz="1600" dirty="0" err="1"/>
              <a:t>framtida</a:t>
            </a:r>
            <a:r>
              <a:rPr lang="en-GB" sz="1600" dirty="0"/>
              <a:t> </a:t>
            </a:r>
            <a:r>
              <a:rPr lang="en-GB" sz="1600" dirty="0" err="1"/>
              <a:t>politiskt</a:t>
            </a:r>
            <a:r>
              <a:rPr lang="en-GB" sz="1600" dirty="0"/>
              <a:t> </a:t>
            </a:r>
            <a:r>
              <a:rPr lang="en-GB" sz="1600" dirty="0" err="1"/>
              <a:t>beslutsfattande</a:t>
            </a:r>
            <a:endParaRPr lang="en-FI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28F4A63-D8A0-53DC-866E-D710CA5DA1B6}"/>
              </a:ext>
            </a:extLst>
          </p:cNvPr>
          <p:cNvSpPr txBox="1"/>
          <p:nvPr/>
        </p:nvSpPr>
        <p:spPr>
          <a:xfrm>
            <a:off x="5299960" y="3928184"/>
            <a:ext cx="8166100" cy="707886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pPr algn="l">
              <a:buNone/>
            </a:pPr>
            <a:r>
              <a:rPr lang="en-GB" sz="1000" b="0" i="0" dirty="0" err="1">
                <a:solidFill>
                  <a:srgbClr val="FFFFFF"/>
                </a:solidFill>
                <a:effectLst/>
                <a:latin typeface="Barlow" pitchFamily="2" charset="77"/>
              </a:rPr>
              <a:t>Finansiering</a:t>
            </a:r>
            <a:r>
              <a:rPr lang="en-GB" sz="1000" b="0" i="0" dirty="0">
                <a:solidFill>
                  <a:srgbClr val="FFFFFF"/>
                </a:solidFill>
                <a:effectLst/>
                <a:latin typeface="Barlow" pitchFamily="2" charset="77"/>
              </a:rPr>
              <a:t>: Interreg Aurora (EU), Lapin </a:t>
            </a:r>
            <a:r>
              <a:rPr lang="en-GB" sz="1000" b="0" i="0" dirty="0" err="1">
                <a:solidFill>
                  <a:srgbClr val="FFFFFF"/>
                </a:solidFill>
                <a:effectLst/>
                <a:latin typeface="Barlow" pitchFamily="2" charset="77"/>
              </a:rPr>
              <a:t>liitto</a:t>
            </a:r>
            <a:r>
              <a:rPr lang="en-GB" sz="1000" b="0" i="0" dirty="0">
                <a:solidFill>
                  <a:srgbClr val="FFFFFF"/>
                </a:solidFill>
                <a:effectLst/>
                <a:latin typeface="Barlow" pitchFamily="2" charset="77"/>
              </a:rPr>
              <a:t>, </a:t>
            </a:r>
            <a:r>
              <a:rPr lang="en-GB" sz="1000" b="0" i="0" dirty="0" err="1">
                <a:solidFill>
                  <a:srgbClr val="FFFFFF"/>
                </a:solidFill>
                <a:effectLst/>
                <a:latin typeface="Barlow" pitchFamily="2" charset="77"/>
              </a:rPr>
              <a:t>Trafikledsverket</a:t>
            </a:r>
            <a:r>
              <a:rPr lang="en-GB" sz="1000" b="0" i="0" dirty="0">
                <a:solidFill>
                  <a:srgbClr val="FFFFFF"/>
                </a:solidFill>
                <a:effectLst/>
                <a:latin typeface="Barlow" pitchFamily="2" charset="77"/>
              </a:rPr>
              <a:t>, Vasa </a:t>
            </a:r>
            <a:r>
              <a:rPr lang="en-GB" sz="1000" b="0" i="0" dirty="0" err="1">
                <a:solidFill>
                  <a:srgbClr val="FFFFFF"/>
                </a:solidFill>
                <a:effectLst/>
                <a:latin typeface="Barlow" pitchFamily="2" charset="77"/>
              </a:rPr>
              <a:t>stad</a:t>
            </a:r>
            <a:r>
              <a:rPr lang="en-GB" sz="1000" b="0" i="0" dirty="0">
                <a:solidFill>
                  <a:srgbClr val="FFFFFF"/>
                </a:solidFill>
                <a:effectLst/>
                <a:latin typeface="Barlow" pitchFamily="2" charset="77"/>
              </a:rPr>
              <a:t>, </a:t>
            </a:r>
            <a:r>
              <a:rPr lang="en-GB" sz="1000" b="0" i="0" dirty="0" err="1">
                <a:solidFill>
                  <a:srgbClr val="FFFFFF"/>
                </a:solidFill>
                <a:effectLst/>
                <a:latin typeface="Barlow" pitchFamily="2" charset="77"/>
              </a:rPr>
              <a:t>Umeå</a:t>
            </a:r>
            <a:r>
              <a:rPr lang="en-GB" sz="1000" b="0" i="0" dirty="0">
                <a:solidFill>
                  <a:srgbClr val="FFFFFF"/>
                </a:solidFill>
                <a:effectLst/>
                <a:latin typeface="Barlow" pitchFamily="2" charset="77"/>
              </a:rPr>
              <a:t> </a:t>
            </a:r>
            <a:r>
              <a:rPr lang="en-GB" sz="1000" b="0" i="0" dirty="0" err="1">
                <a:solidFill>
                  <a:srgbClr val="FFFFFF"/>
                </a:solidFill>
                <a:effectLst/>
                <a:latin typeface="Barlow" pitchFamily="2" charset="77"/>
              </a:rPr>
              <a:t>kommun</a:t>
            </a:r>
            <a:r>
              <a:rPr lang="en-GB" sz="1000" b="0" i="0" dirty="0">
                <a:solidFill>
                  <a:srgbClr val="FFFFFF"/>
                </a:solidFill>
                <a:effectLst/>
                <a:latin typeface="Barlow" pitchFamily="2" charset="77"/>
              </a:rPr>
              <a:t>.</a:t>
            </a:r>
          </a:p>
          <a:p>
            <a:pPr algn="l">
              <a:spcBef>
                <a:spcPts val="600"/>
              </a:spcBef>
              <a:buNone/>
            </a:pPr>
            <a:r>
              <a:rPr lang="en-GB" sz="1000" b="0" i="1" dirty="0" err="1">
                <a:solidFill>
                  <a:srgbClr val="FFFFFF"/>
                </a:solidFill>
                <a:effectLst/>
                <a:latin typeface="Barlow" pitchFamily="2" charset="77"/>
              </a:rPr>
              <a:t>Referensgruppen</a:t>
            </a:r>
            <a:r>
              <a:rPr lang="en-GB" sz="1000" b="0" i="1" dirty="0">
                <a:solidFill>
                  <a:srgbClr val="FFFFFF"/>
                </a:solidFill>
                <a:effectLst/>
                <a:latin typeface="Barlow" pitchFamily="2" charset="77"/>
              </a:rPr>
              <a:t> </a:t>
            </a:r>
            <a:r>
              <a:rPr lang="en-GB" sz="1000" b="0" i="1" dirty="0" err="1">
                <a:solidFill>
                  <a:srgbClr val="FFFFFF"/>
                </a:solidFill>
                <a:effectLst/>
                <a:latin typeface="Barlow" pitchFamily="2" charset="77"/>
              </a:rPr>
              <a:t>inkluderar</a:t>
            </a:r>
            <a:r>
              <a:rPr lang="en-GB" sz="1000" b="0" i="1" dirty="0">
                <a:solidFill>
                  <a:srgbClr val="FFFFFF"/>
                </a:solidFill>
                <a:effectLst/>
                <a:latin typeface="Barlow" pitchFamily="2" charset="77"/>
              </a:rPr>
              <a:t> </a:t>
            </a:r>
            <a:r>
              <a:rPr lang="en-GB" sz="1000" b="0" i="1" dirty="0" err="1">
                <a:solidFill>
                  <a:srgbClr val="FFFFFF"/>
                </a:solidFill>
                <a:effectLst/>
                <a:latin typeface="Barlow" pitchFamily="2" charset="77"/>
              </a:rPr>
              <a:t>representanter</a:t>
            </a:r>
            <a:r>
              <a:rPr lang="en-GB" sz="1000" b="0" i="1" dirty="0">
                <a:solidFill>
                  <a:srgbClr val="FFFFFF"/>
                </a:solidFill>
                <a:effectLst/>
                <a:latin typeface="Barlow" pitchFamily="2" charset="77"/>
              </a:rPr>
              <a:t> </a:t>
            </a:r>
            <a:r>
              <a:rPr lang="en-GB" sz="1000" b="0" i="1" dirty="0" err="1">
                <a:solidFill>
                  <a:srgbClr val="FFFFFF"/>
                </a:solidFill>
                <a:effectLst/>
                <a:latin typeface="Barlow" pitchFamily="2" charset="77"/>
              </a:rPr>
              <a:t>från</a:t>
            </a:r>
            <a:r>
              <a:rPr lang="en-GB" sz="1000" b="0" i="1" dirty="0">
                <a:solidFill>
                  <a:srgbClr val="FFFFFF"/>
                </a:solidFill>
                <a:effectLst/>
                <a:latin typeface="Barlow" pitchFamily="2" charset="77"/>
              </a:rPr>
              <a:t> bland annat </a:t>
            </a:r>
            <a:r>
              <a:rPr lang="en-GB" sz="1000" b="0" i="1" dirty="0" err="1">
                <a:solidFill>
                  <a:srgbClr val="FFFFFF"/>
                </a:solidFill>
                <a:effectLst/>
                <a:latin typeface="Barlow" pitchFamily="2" charset="77"/>
              </a:rPr>
              <a:t>finländska</a:t>
            </a:r>
            <a:r>
              <a:rPr lang="en-GB" sz="1000" b="0" i="1" dirty="0">
                <a:solidFill>
                  <a:srgbClr val="FFFFFF"/>
                </a:solidFill>
                <a:effectLst/>
                <a:latin typeface="Barlow" pitchFamily="2" charset="77"/>
              </a:rPr>
              <a:t> </a:t>
            </a:r>
            <a:r>
              <a:rPr lang="en-GB" sz="1000" b="0" i="1" dirty="0" err="1">
                <a:solidFill>
                  <a:srgbClr val="FFFFFF"/>
                </a:solidFill>
                <a:effectLst/>
                <a:latin typeface="Barlow" pitchFamily="2" charset="77"/>
              </a:rPr>
              <a:t>Trafikledsverket</a:t>
            </a:r>
            <a:r>
              <a:rPr lang="en-GB" sz="1000" b="0" i="1" dirty="0">
                <a:solidFill>
                  <a:srgbClr val="FFFFFF"/>
                </a:solidFill>
                <a:effectLst/>
                <a:latin typeface="Barlow" pitchFamily="2" charset="77"/>
              </a:rPr>
              <a:t>, </a:t>
            </a:r>
            <a:r>
              <a:rPr lang="en-GB" sz="1000" b="0" i="1" dirty="0" err="1">
                <a:solidFill>
                  <a:srgbClr val="FFFFFF"/>
                </a:solidFill>
                <a:effectLst/>
                <a:latin typeface="Barlow" pitchFamily="2" charset="77"/>
              </a:rPr>
              <a:t>Traficom</a:t>
            </a:r>
            <a:r>
              <a:rPr lang="en-GB" sz="1000" b="0" i="1" dirty="0">
                <a:solidFill>
                  <a:srgbClr val="FFFFFF"/>
                </a:solidFill>
                <a:effectLst/>
                <a:latin typeface="Barlow" pitchFamily="2" charset="77"/>
              </a:rPr>
              <a:t> och </a:t>
            </a:r>
            <a:r>
              <a:rPr lang="en-GB" sz="1000" b="0" i="1" dirty="0" err="1">
                <a:solidFill>
                  <a:srgbClr val="FFFFFF"/>
                </a:solidFill>
                <a:effectLst/>
                <a:latin typeface="Barlow" pitchFamily="2" charset="77"/>
              </a:rPr>
              <a:t>svenska</a:t>
            </a:r>
            <a:r>
              <a:rPr lang="en-GB" sz="1000" b="0" i="1" dirty="0">
                <a:solidFill>
                  <a:srgbClr val="FFFFFF"/>
                </a:solidFill>
                <a:effectLst/>
                <a:latin typeface="Barlow" pitchFamily="2" charset="77"/>
              </a:rPr>
              <a:t> </a:t>
            </a:r>
            <a:r>
              <a:rPr lang="en-GB" sz="1000" b="0" i="1" dirty="0" err="1">
                <a:solidFill>
                  <a:srgbClr val="FFFFFF"/>
                </a:solidFill>
                <a:effectLst/>
                <a:latin typeface="Barlow" pitchFamily="2" charset="77"/>
              </a:rPr>
              <a:t>Trafikverket</a:t>
            </a:r>
            <a:r>
              <a:rPr lang="en-GB" sz="1000" b="0" i="1" dirty="0">
                <a:solidFill>
                  <a:srgbClr val="FFFFFF"/>
                </a:solidFill>
                <a:effectLst/>
                <a:latin typeface="Barlow" pitchFamily="2" charset="77"/>
              </a:rPr>
              <a:t>.</a:t>
            </a:r>
            <a:endParaRPr lang="en-GB" sz="1000" b="0" i="0" dirty="0">
              <a:solidFill>
                <a:srgbClr val="FFFFFF"/>
              </a:solidFill>
              <a:effectLst/>
              <a:latin typeface="Barlow" pitchFamily="2" charset="77"/>
            </a:endParaRPr>
          </a:p>
          <a:p>
            <a:pPr algn="l">
              <a:spcBef>
                <a:spcPts val="600"/>
              </a:spcBef>
              <a:buNone/>
            </a:pPr>
            <a:r>
              <a:rPr lang="en-GB" sz="1000" b="0" i="0" dirty="0" err="1">
                <a:solidFill>
                  <a:srgbClr val="FFFFFF"/>
                </a:solidFill>
                <a:effectLst/>
                <a:latin typeface="Barlow" pitchFamily="2" charset="77"/>
              </a:rPr>
              <a:t>Projektägare</a:t>
            </a:r>
            <a:r>
              <a:rPr lang="en-GB" sz="1000" b="0" i="0" dirty="0">
                <a:solidFill>
                  <a:srgbClr val="FFFFFF"/>
                </a:solidFill>
                <a:effectLst/>
                <a:latin typeface="Barlow" pitchFamily="2" charset="77"/>
              </a:rPr>
              <a:t>: </a:t>
            </a:r>
            <a:r>
              <a:rPr lang="en-GB" sz="1000" b="0" i="0" dirty="0" err="1">
                <a:solidFill>
                  <a:srgbClr val="FFFFFF"/>
                </a:solidFill>
                <a:effectLst/>
                <a:latin typeface="Barlow" pitchFamily="2" charset="77"/>
              </a:rPr>
              <a:t>Kvarkenrådet</a:t>
            </a:r>
            <a:r>
              <a:rPr lang="en-GB" sz="1000" b="0" i="0" dirty="0">
                <a:solidFill>
                  <a:srgbClr val="FFFFFF"/>
                </a:solidFill>
                <a:effectLst/>
                <a:latin typeface="Barlow" pitchFamily="2" charset="77"/>
              </a:rPr>
              <a:t> EGTS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E262F4-125A-283D-C29C-895D8FA12D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316" y="3652482"/>
            <a:ext cx="4696644" cy="1530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047953"/>
      </p:ext>
    </p:extLst>
  </p:cSld>
  <p:clrMapOvr>
    <a:masterClrMapping/>
  </p:clrMapOvr>
</p:sld>
</file>

<file path=ppt/theme/theme1.xml><?xml version="1.0" encoding="utf-8"?>
<a:theme xmlns:a="http://schemas.openxmlformats.org/drawingml/2006/main" name="Bakgrund_former_vi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mall_FAIR_Barlow" id="{5114D07A-EE27-AD4A-9A46-744BD01FC1D7}" vid="{F8354CC9-80CA-0542-9563-79736C557AAD}"/>
    </a:ext>
  </a:extLst>
</a:theme>
</file>

<file path=ppt/theme/theme2.xml><?xml version="1.0" encoding="utf-8"?>
<a:theme xmlns:a="http://schemas.openxmlformats.org/drawingml/2006/main" name="Bildbakgrund_grö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mall_FAIR_Barlow" id="{5114D07A-EE27-AD4A-9A46-744BD01FC1D7}" vid="{4B200E08-0E14-C84A-ACAB-47D5F927353A}"/>
    </a:ext>
  </a:extLst>
</a:theme>
</file>

<file path=ppt/theme/theme3.xml><?xml version="1.0" encoding="utf-8"?>
<a:theme xmlns:a="http://schemas.openxmlformats.org/drawingml/2006/main" name="2_Bildbakgrund_grö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mall_FAIR_Barlow" id="{5114D07A-EE27-AD4A-9A46-744BD01FC1D7}" vid="{4B200E08-0E14-C84A-ACAB-47D5F927353A}"/>
    </a:ext>
  </a:extLst>
</a:theme>
</file>

<file path=ppt/theme/theme4.xml><?xml version="1.0" encoding="utf-8"?>
<a:theme xmlns:a="http://schemas.openxmlformats.org/drawingml/2006/main" name="1_Bildbakgrund_grö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mall_FAIR_Barlow" id="{5114D07A-EE27-AD4A-9A46-744BD01FC1D7}" vid="{4B200E08-0E14-C84A-ACAB-47D5F927353A}"/>
    </a:ext>
  </a:extLst>
</a:theme>
</file>

<file path=ppt/theme/theme5.xml><?xml version="1.0" encoding="utf-8"?>
<a:theme xmlns:a="http://schemas.openxmlformats.org/drawingml/2006/main" name="Bakgrund_former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mall_FAIR_Barlow" id="{5114D07A-EE27-AD4A-9A46-744BD01FC1D7}" vid="{F8354CC9-80CA-0542-9563-79736C557AAD}"/>
    </a:ext>
  </a:extLst>
</a:theme>
</file>

<file path=ppt/theme/theme6.xml><?xml version="1.0" encoding="utf-8"?>
<a:theme xmlns:a="http://schemas.openxmlformats.org/drawingml/2006/main" name="1_Bakgrund_former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mall_FAIR_Barlow" id="{5114D07A-EE27-AD4A-9A46-744BD01FC1D7}" vid="{F8354CC9-80CA-0542-9563-79736C557AAD}"/>
    </a:ext>
  </a:extLst>
</a:theme>
</file>

<file path=ppt/theme/theme7.xml><?xml version="1.0" encoding="utf-8"?>
<a:theme xmlns:a="http://schemas.openxmlformats.org/drawingml/2006/main" name="Logotyp_bakgrun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mall_FAIR_Barlow" id="{5114D07A-EE27-AD4A-9A46-744BD01FC1D7}" vid="{5386F2DD-149C-1247-BDDE-8C92028E5EAC}"/>
    </a:ext>
  </a:extLst>
</a:theme>
</file>

<file path=ppt/theme/theme8.xml><?xml version="1.0" encoding="utf-8"?>
<a:theme xmlns:a="http://schemas.openxmlformats.org/drawingml/2006/main" name="Logotyp_bakgrund_vi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mall_FAIR_Barlow" id="{5114D07A-EE27-AD4A-9A46-744BD01FC1D7}" vid="{C745F128-CE97-194D-BF5E-48C97DF9B71B}"/>
    </a:ext>
  </a:extLst>
</a:theme>
</file>

<file path=ppt/theme/theme9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29A54F6843948E489AD28DFA489464B5" ma:contentTypeVersion="10" ma:contentTypeDescription="Skapa ett nytt dokument." ma:contentTypeScope="" ma:versionID="e6d7711209ed6eda43f8b918d1f34393">
  <xsd:schema xmlns:xsd="http://www.w3.org/2001/XMLSchema" xmlns:xs="http://www.w3.org/2001/XMLSchema" xmlns:p="http://schemas.microsoft.com/office/2006/metadata/properties" xmlns:ns2="58827a3c-9bf6-499a-8d1b-dc733c8d7f57" targetNamespace="http://schemas.microsoft.com/office/2006/metadata/properties" ma:root="true" ma:fieldsID="6cea7d3149221ea879045c45eebc4185" ns2:_="">
    <xsd:import namespace="58827a3c-9bf6-499a-8d1b-dc733c8d7f5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LengthInSeconds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8827a3c-9bf6-499a-8d1b-dc733c8d7f5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ehållstyp"/>
        <xsd:element ref="dc:title" minOccurs="0" maxOccurs="1" ma:index="4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E95FCB3-5F3C-489D-B741-B22DD86FF139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6F8C6A2B-55BE-44ED-9145-3E94F9FAE00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8827a3c-9bf6-499a-8d1b-dc733c8d7f5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B63D9FB-99AC-4989-B3BD-B25F504783F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3_Anpassad formgivning</Template>
  <TotalTime>4989</TotalTime>
  <Words>687</Words>
  <Application>Microsoft Macintosh PowerPoint</Application>
  <PresentationFormat>Bredbild</PresentationFormat>
  <Paragraphs>139</Paragraphs>
  <Slides>11</Slides>
  <Notes>0</Notes>
  <HiddenSlides>0</HiddenSlides>
  <MMClips>0</MMClips>
  <ScaleCrop>false</ScaleCrop>
  <HeadingPairs>
    <vt:vector size="6" baseType="variant">
      <vt:variant>
        <vt:lpstr>Använt teckensnitt</vt:lpstr>
      </vt:variant>
      <vt:variant>
        <vt:i4>8</vt:i4>
      </vt:variant>
      <vt:variant>
        <vt:lpstr>Tema</vt:lpstr>
      </vt:variant>
      <vt:variant>
        <vt:i4>8</vt:i4>
      </vt:variant>
      <vt:variant>
        <vt:lpstr>Bildrubriker</vt:lpstr>
      </vt:variant>
      <vt:variant>
        <vt:i4>11</vt:i4>
      </vt:variant>
    </vt:vector>
  </HeadingPairs>
  <TitlesOfParts>
    <vt:vector size="27" baseType="lpstr">
      <vt:lpstr>Aptos Light</vt:lpstr>
      <vt:lpstr>Arial</vt:lpstr>
      <vt:lpstr>Helvetica Neue Medium</vt:lpstr>
      <vt:lpstr>Aptos SemiBold</vt:lpstr>
      <vt:lpstr>Calibri</vt:lpstr>
      <vt:lpstr>Aptos</vt:lpstr>
      <vt:lpstr>Barlow</vt:lpstr>
      <vt:lpstr>Helvetica Neue Thin</vt:lpstr>
      <vt:lpstr>Bakgrund_former_vit</vt:lpstr>
      <vt:lpstr>Bildbakgrund_grön</vt:lpstr>
      <vt:lpstr>2_Bildbakgrund_grön</vt:lpstr>
      <vt:lpstr>1_Bildbakgrund_grön</vt:lpstr>
      <vt:lpstr>Bakgrund_former</vt:lpstr>
      <vt:lpstr>1_Bakgrund_former</vt:lpstr>
      <vt:lpstr>Logotyp_bakgrund</vt:lpstr>
      <vt:lpstr>Logotyp_bakgrund_vit</vt:lpstr>
      <vt:lpstr>En strategisk öst–västlig förbindelse som formar Nordeuropa</vt:lpstr>
      <vt:lpstr>Kvarkenrådet EGTS Europeisk gruppering för territoriellt samarbete</vt:lpstr>
      <vt:lpstr>Aktuellt läge</vt:lpstr>
      <vt:lpstr>Varför är detta viktigt nu?</vt:lpstr>
      <vt:lpstr>Nordic Connector</vt:lpstr>
      <vt:lpstr>Vad Nordic Connector möjliggör</vt:lpstr>
      <vt:lpstr>Framsteg och  politisk förankring</vt:lpstr>
      <vt:lpstr>Tekniskt och  ekonomiskt perspektiv</vt:lpstr>
      <vt:lpstr>FLINC – analys av finansiering och samhällsnytta Financing large-scale cross-border infrastructure - Case Nordic Connector  </vt:lpstr>
      <vt:lpstr>Huvudbudskap</vt:lpstr>
      <vt:lpstr>Tack!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Evelina Holmgren</dc:creator>
  <cp:lastModifiedBy>Johanna Häggman</cp:lastModifiedBy>
  <cp:revision>54</cp:revision>
  <dcterms:created xsi:type="dcterms:W3CDTF">2020-10-11T18:35:41Z</dcterms:created>
  <dcterms:modified xsi:type="dcterms:W3CDTF">2026-06-02T13:34:06Z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0x01010029A54F6843948E489AD28DFA489464B5</vt:lpwstr>
  </property>
</Properties>
</file>